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316" r:id="rId2"/>
    <p:sldId id="322" r:id="rId3"/>
    <p:sldId id="324" r:id="rId4"/>
    <p:sldId id="313" r:id="rId5"/>
    <p:sldId id="287" r:id="rId6"/>
    <p:sldId id="289" r:id="rId7"/>
    <p:sldId id="318" r:id="rId8"/>
    <p:sldId id="314" r:id="rId9"/>
    <p:sldId id="330" r:id="rId10"/>
    <p:sldId id="319" r:id="rId11"/>
    <p:sldId id="315" r:id="rId12"/>
    <p:sldId id="320" r:id="rId13"/>
    <p:sldId id="265" r:id="rId14"/>
    <p:sldId id="259" r:id="rId15"/>
    <p:sldId id="258" r:id="rId16"/>
    <p:sldId id="257" r:id="rId17"/>
    <p:sldId id="261" r:id="rId18"/>
    <p:sldId id="323" r:id="rId19"/>
    <p:sldId id="262" r:id="rId20"/>
    <p:sldId id="325" r:id="rId21"/>
    <p:sldId id="331" r:id="rId22"/>
    <p:sldId id="263" r:id="rId23"/>
    <p:sldId id="266" r:id="rId24"/>
    <p:sldId id="264" r:id="rId25"/>
    <p:sldId id="328" r:id="rId26"/>
    <p:sldId id="268" r:id="rId27"/>
    <p:sldId id="269" r:id="rId28"/>
    <p:sldId id="327" r:id="rId29"/>
    <p:sldId id="329"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00" autoAdjust="0"/>
    <p:restoredTop sz="89294" autoAdjust="0"/>
  </p:normalViewPr>
  <p:slideViewPr>
    <p:cSldViewPr snapToGrid="0">
      <p:cViewPr>
        <p:scale>
          <a:sx n="68" d="100"/>
          <a:sy n="68" d="100"/>
        </p:scale>
        <p:origin x="-1128" y="-66"/>
      </p:cViewPr>
      <p:guideLst>
        <p:guide orient="horz" pos="2160"/>
        <p:guide pos="2880"/>
      </p:guideLst>
    </p:cSldViewPr>
  </p:slideViewPr>
  <p:notesTextViewPr>
    <p:cViewPr>
      <p:scale>
        <a:sx n="1" d="1"/>
        <a:sy n="1" d="1"/>
      </p:scale>
      <p:origin x="0" y="0"/>
    </p:cViewPr>
  </p:notesTextViewPr>
  <p:sorterViewPr>
    <p:cViewPr>
      <p:scale>
        <a:sx n="150" d="100"/>
        <a:sy n="150" d="100"/>
      </p:scale>
      <p:origin x="0" y="-76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5D818B-114E-4C62-BCFB-A79A5B45D283}" type="datetimeFigureOut">
              <a:rPr lang="en-AU" smtClean="0"/>
              <a:t>4/05/2020</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CDB1B-217A-4665-BB6F-C50CA805C2C0}" type="slidenum">
              <a:rPr lang="en-AU" smtClean="0"/>
              <a:t>‹#›</a:t>
            </a:fld>
            <a:endParaRPr lang="en-AU"/>
          </a:p>
        </p:txBody>
      </p:sp>
    </p:spTree>
    <p:extLst>
      <p:ext uri="{BB962C8B-B14F-4D97-AF65-F5344CB8AC3E}">
        <p14:creationId xmlns:p14="http://schemas.microsoft.com/office/powerpoint/2010/main" val="312101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ogle.com/search?q=global+map+of+coronavirus&amp;rlz=1C1CHBF_enAU842AU847&amp;sxsrf=ALeKk011gSTNCvTWuCcoKPui1o6c7OnVsg:1588053513252&amp;source=lnms&amp;tbm=isch&amp;sa=X&amp;ved=2ahUKEwiJoqqsuIrpAhWSzjgGHeJzBiAQ_AUoAXoECB8QAw&amp;biw=1920&amp;bih=920#imgrc=FflA6mci0nDhQ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google.com/search?q=use+of+military+in+bushfires&amp;rlz=1C1CHBF_enAU842AU847&amp;sxsrf=ALeKk03MEJ_O6X8jgaChpPVTOGU0v-9T_g:1588076985889&amp;source=lnms&amp;tbm=isch&amp;sa=X&amp;ved=2ahUKEwjUsfrkj4vpAhXXxjgGHQ9TD3IQ_AUoAnoECA0QBA&amp;biw=1920&amp;bih=920#imgrc=GoEttkwaVCsuB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google.com/search?q=makeshift+coronavirus+hospital+ward+Italy&amp;tbm=isch&amp;ved=2ahUKEwj5qOrVu4rpAhU9gEsFHYF3D0EQ2-cCegQIABAA&amp;oq=makeshift+coronavirus+hospital+ward+Italy&amp;gs_lcp=CgNpbWcQA1Da9RlY5_8ZYKaCGmgAcAB4AIABmAKIAfwJkgEFMC4yLjSYAQCgAQGqAQtnd3Mtd2l6LWltZw&amp;sclient=img&amp;ei=hcmnXrnSI72ArtoPge-9iAQ&amp;bih=920&amp;biw=1920&amp;rlz=1C1CHBF_enAU842AU847#imgrc=vGXVnFgTGPUoH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heguardian.com/australia-news/live/2020/apr/12/australia-coronavirus-update-cruise-flight-easter-christians-pandemic-politics-scott-morrison-nrl-latest-news"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www.google.com/search?q=ruby+princess&amp;rlz=1C1CHBF_enAU842AU847&amp;sxsrf=ALeKk02PFUuf5bJiPx8LO1OOGbRKs1kX5Q:1587979665331&amp;source=lnms&amp;tbm=isch&amp;sa=X&amp;ved=2ahUKEwio-_KepYjpAhU-xjgGHabrCAwQ_AUoAnoECB0QBA&amp;biw=1920&amp;bih=920#imgrc=-_fkPzaSUOd4vM" TargetMode="External"/><Relationship Id="rId4" Type="http://schemas.openxmlformats.org/officeDocument/2006/relationships/hyperlink" Target="https://www.telegraph.co.uk/news/2020/01/23/australia-bushfires-water-bombing-plane-crashes-fighting-blaze/"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google.com/search?q=coronavirus+pandemic+plan+australia&amp;rlz=1C1CHBF_enAU842AU847&amp;sxsrf=ALeKk00ikQybuxyY_mD_mOTHmOJF-jAAiA:1587980484953&amp;source=lnms&amp;tbm=isch&amp;sa=X&amp;ved=2ahUKEwjmy9ylqIjpAhXgxzgGHW5ODSYQ_AUoAnoECAsQBA&amp;biw=1920&amp;bih=920#imgrc=FhuIP7ygNAoXj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bc.net.au/news/2020-04-20/abs-puts-early-numbers-on-coronavirus-job-losses/12164852"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health.gov.au/news/health-alerts/novel-coronavirus-2019-ncov-health-alert/coronavirus-covid-19-current-situation-and-case-numbers#total-cases-recoveries-and-death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google.com/search?q=sydney+beach+bondi&amp;rlz=1C1CHBF_enAU842AU847&amp;sxsrf=ALeKk00Qu_HWKBLlWqQnt3Z6vv36Stw37w:1588072550219&amp;source=lnms&amp;tbm=isch&amp;sa=X&amp;ved=2ahUKEwjGyu6h_4rpAhWGxzgGHcHBBOkQ_AUoAXoECBsQAw&amp;biw=1920&amp;bih=920#imgrc=KGpu_A1efUU3jM&amp;imgdii=RnbQLlp5cxm-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google.com/search?q=cafe+with+covid+social+distancing&amp;rlz=1C1CHBF_enAU842AU847&amp;sxsrf=ALeKk00PcrLSK_NnyQrvsiHsDTDgfioR8Q:1588072675631&amp;source=lnms&amp;tbm=isch&amp;sa=X&amp;ved=2ahUKEwighNXd_4rpAhVLyzgGHbtdABUQ_AUoAXoECAwQAw&amp;biw=1920&amp;bih=920#imgrc=mm3mxxMBXs0wZM"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google.com/search?q=aircraft+grounded+by+covid&amp;rlz=1C1CHBF_enAU842AU847&amp;sxsrf=ALeKk01HvgGrijUwQqLUuNDL6RxW8jAxAQ:1588117105472&amp;source=lnms&amp;tbm=isch&amp;sa=X&amp;ved=2ahUKEwjJsbufpYzpAhXhheYKHWbjAecQ_AUoA3oECAsQBQ&amp;biw=1920&amp;bih=920"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o8.edu.au/research/roadmap-to-recovery"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mh.com.au/link/follow-20170101-p53czy"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smh.com.au/national/nsw/not-a-good-look-bushfire-smoke-threatens-to-pollute-sydney-s-tourist-image-20191206-p53hpl.html" TargetMode="External"/><Relationship Id="rId4" Type="http://schemas.openxmlformats.org/officeDocument/2006/relationships/hyperlink" Target="https://www.smh.com.au/link/follow-20170101-p53hby"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nn.com/2020/02/28/politics/donald-trump-coronavirus-miracle-stock-markets/index.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ews.com.au/national/breaking-news/ambos-firefighters-most-trusted-survey/news-story/ebbed6246e5c4d32400360e2d4c65b2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see separate slide with acknowledgements and image sources.  The appropriate sources should be acknowledged if images from this presentation are used.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a:t>
            </a:fld>
            <a:endParaRPr lang="en-AU"/>
          </a:p>
        </p:txBody>
      </p:sp>
    </p:spTree>
    <p:extLst>
      <p:ext uri="{BB962C8B-B14F-4D97-AF65-F5344CB8AC3E}">
        <p14:creationId xmlns:p14="http://schemas.microsoft.com/office/powerpoint/2010/main" val="1577051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google.com/search?q=global+map+of+coronavirus&amp;rlz=1C1CHBF_enAU842AU847&amp;sxsrf=ALeKk011gSTNCvTWuCcoKPui1o6c7OnVsg:1588053513252&amp;source=lnms&amp;tbm=isch&amp;sa=X&amp;ved=2ahUKEwiJoqqsuIrpAhWSzjgGHeJzBiAQ_AUoAXoECB8QAw&amp;biw=1920&amp;bih=920#imgrc=FflA6mci0nDhQM</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12</a:t>
            </a:fld>
            <a:endParaRPr lang="en-AU"/>
          </a:p>
        </p:txBody>
      </p:sp>
    </p:spTree>
    <p:extLst>
      <p:ext uri="{BB962C8B-B14F-4D97-AF65-F5344CB8AC3E}">
        <p14:creationId xmlns:p14="http://schemas.microsoft.com/office/powerpoint/2010/main" val="403739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much state and hospital level planning actually occurred?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13</a:t>
            </a:fld>
            <a:endParaRPr lang="en-AU"/>
          </a:p>
        </p:txBody>
      </p:sp>
    </p:spTree>
    <p:extLst>
      <p:ext uri="{BB962C8B-B14F-4D97-AF65-F5344CB8AC3E}">
        <p14:creationId xmlns:p14="http://schemas.microsoft.com/office/powerpoint/2010/main" val="3793483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to show that the idea of bushfire risk communication is very widespread – here from an insurer.  (Note that some details of this message might not be fully aligned with the official messaging.)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15</a:t>
            </a:fld>
            <a:endParaRPr lang="en-AU"/>
          </a:p>
        </p:txBody>
      </p:sp>
    </p:spTree>
    <p:extLst>
      <p:ext uri="{BB962C8B-B14F-4D97-AF65-F5344CB8AC3E}">
        <p14:creationId xmlns:p14="http://schemas.microsoft.com/office/powerpoint/2010/main" val="3344615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Guardian Australia - March 24, 2020</a:t>
            </a:r>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16</a:t>
            </a:fld>
            <a:endParaRPr lang="en-AU"/>
          </a:p>
        </p:txBody>
      </p:sp>
    </p:spTree>
    <p:extLst>
      <p:ext uri="{BB962C8B-B14F-4D97-AF65-F5344CB8AC3E}">
        <p14:creationId xmlns:p14="http://schemas.microsoft.com/office/powerpoint/2010/main" val="2551186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18</a:t>
            </a:fld>
            <a:endParaRPr lang="en-AU"/>
          </a:p>
        </p:txBody>
      </p:sp>
    </p:spTree>
    <p:extLst>
      <p:ext uri="{BB962C8B-B14F-4D97-AF65-F5344CB8AC3E}">
        <p14:creationId xmlns:p14="http://schemas.microsoft.com/office/powerpoint/2010/main" val="112833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Has much to do with regional politics </a:t>
            </a:r>
          </a:p>
          <a:p>
            <a:endParaRPr lang="en-AU" dirty="0">
              <a:hlinkClick r:id="rId3"/>
            </a:endParaRPr>
          </a:p>
          <a:p>
            <a:r>
              <a:rPr lang="en-AU" dirty="0">
                <a:hlinkClick r:id="rId3"/>
              </a:rPr>
              <a:t>https://www.google.com/search?q=use+of+military+in+bushfires&amp;rlz=1C1CHBF_enAU842AU847&amp;sxsrf=ALeKk03MEJ_O6X8jgaChpPVTOGU0v-9T_g:1588076985889&amp;source=lnms&amp;tbm=isch&amp;sa=X&amp;ved=2ahUKEwjUsfrkj4vpAhXXxjgGHQ9TD3IQ_AUoAnoECA0QBA&amp;biw=1920&amp;bih=920#imgrc=GoEttkwaVCsuBM</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20</a:t>
            </a:fld>
            <a:endParaRPr lang="en-AU"/>
          </a:p>
        </p:txBody>
      </p:sp>
    </p:spTree>
    <p:extLst>
      <p:ext uri="{BB962C8B-B14F-4D97-AF65-F5344CB8AC3E}">
        <p14:creationId xmlns:p14="http://schemas.microsoft.com/office/powerpoint/2010/main" val="1899776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21</a:t>
            </a:fld>
            <a:endParaRPr lang="en-AU"/>
          </a:p>
        </p:txBody>
      </p:sp>
    </p:spTree>
    <p:extLst>
      <p:ext uri="{BB962C8B-B14F-4D97-AF65-F5344CB8AC3E}">
        <p14:creationId xmlns:p14="http://schemas.microsoft.com/office/powerpoint/2010/main" val="1644521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google.com/search?q=makeshift+coronavirus+hospital+ward+Italy&amp;tbm=isch&amp;ved=2ahUKEwj5qOrVu4rpAhU9gEsFHYF3D0EQ2-cCegQIABAA&amp;oq=makeshift+coronavirus+hospital+ward+Italy&amp;gs_lcp=CgNpbWcQA1Da9RlY5_8ZYKaCGmgAcAB4AIABmAKIAfwJkgEFMC4yLjSYAQCgAQGqAQtnd3Mtd2l6LWltZw&amp;sclient=img&amp;ei=hcmnXrnSI72ArtoPge-9iAQ&amp;bih=920&amp;biw=1920&amp;rlz=1C1CHBF_enAU842AU847#imgrc=vGXVnFgTGPUoHM</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22</a:t>
            </a:fld>
            <a:endParaRPr lang="en-AU"/>
          </a:p>
        </p:txBody>
      </p:sp>
    </p:spTree>
    <p:extLst>
      <p:ext uri="{BB962C8B-B14F-4D97-AF65-F5344CB8AC3E}">
        <p14:creationId xmlns:p14="http://schemas.microsoft.com/office/powerpoint/2010/main" val="2928713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https://www.theguardian.com/australia-news/live/2020/apr/12/australia-coronavirus-update-cruise-flight-easter-christians-pandemic-politics-scott-morrison-nrl-latest-news</a:t>
            </a:r>
            <a:endParaRPr lang="en-AU" dirty="0"/>
          </a:p>
          <a:p>
            <a:endParaRPr lang="en-AU" dirty="0"/>
          </a:p>
          <a:p>
            <a:r>
              <a:rPr lang="en-AU" dirty="0">
                <a:hlinkClick r:id="rId4"/>
              </a:rPr>
              <a:t>https://www.telegraph.co.uk/news/2020/01/23/australia-bushfires-water-bombing-plane-crashes-fighting-blaze/</a:t>
            </a:r>
            <a:endParaRPr lang="en-AU" dirty="0"/>
          </a:p>
          <a:p>
            <a:endParaRPr lang="en-AU" dirty="0"/>
          </a:p>
          <a:p>
            <a:r>
              <a:rPr lang="en-AU" dirty="0">
                <a:hlinkClick r:id="rId5"/>
              </a:rPr>
              <a:t>https://www.google.com/search?q=ruby+princess&amp;rlz=1C1CHBF_enAU842AU847&amp;sxsrf=ALeKk02PFUuf5bJiPx8LO1OOGbRKs1kX5Q:1587979665331&amp;source=lnms&amp;tbm=isch&amp;sa=X&amp;ved=2ahUKEwio-_KepYjpAhU-xjgGHabrCAwQ_AUoAnoECB0QBA&amp;biw=1920&amp;bih=920#imgrc=-_fkPzaSUOd4vM</a:t>
            </a:r>
            <a:endParaRPr lang="en-AU" dirty="0"/>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23</a:t>
            </a:fld>
            <a:endParaRPr lang="en-AU"/>
          </a:p>
        </p:txBody>
      </p:sp>
    </p:spTree>
    <p:extLst>
      <p:ext uri="{BB962C8B-B14F-4D97-AF65-F5344CB8AC3E}">
        <p14:creationId xmlns:p14="http://schemas.microsoft.com/office/powerpoint/2010/main" val="3055800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Almost fake news?  </a:t>
            </a:r>
          </a:p>
          <a:p>
            <a:endParaRPr lang="en-AU" dirty="0">
              <a:hlinkClick r:id="rId3"/>
            </a:endParaRPr>
          </a:p>
          <a:p>
            <a:r>
              <a:rPr lang="en-AU" dirty="0">
                <a:hlinkClick r:id="rId3"/>
              </a:rPr>
              <a:t>https://www.google.com/search?q=coronavirus+pandemic+plan+australia&amp;rlz=1C1CHBF_enAU842AU847&amp;sxsrf=ALeKk00ikQybuxyY_mD_mOTHmOJF-jAAiA:1587980484953&amp;source=lnms&amp;tbm=isch&amp;sa=X&amp;ved=2ahUKEwjmy9ylqIjpAhXgxzgGHW5ODSYQ_AUoAnoECAsQBA&amp;biw=1920&amp;bih=920#imgrc=FhuIP7ygNAoXjM</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24</a:t>
            </a:fld>
            <a:endParaRPr lang="en-AU"/>
          </a:p>
        </p:txBody>
      </p:sp>
    </p:spTree>
    <p:extLst>
      <p:ext uri="{BB962C8B-B14F-4D97-AF65-F5344CB8AC3E}">
        <p14:creationId xmlns:p14="http://schemas.microsoft.com/office/powerpoint/2010/main" val="413061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of thanks in the UK.</a:t>
            </a:r>
          </a:p>
          <a:p>
            <a:r>
              <a:rPr lang="en-US" dirty="0"/>
              <a:t>Source of data on job losses:  </a:t>
            </a:r>
          </a:p>
          <a:p>
            <a:r>
              <a:rPr lang="en-AU" dirty="0">
                <a:hlinkClick r:id="rId3"/>
              </a:rPr>
              <a:t>https://www.abc.net.au/news/2020-04-20/abs-puts-early-numbers-on-coronavirus-job-losses/12164852</a:t>
            </a:r>
            <a:endParaRPr lang="en-US" dirty="0"/>
          </a:p>
          <a:p>
            <a:r>
              <a:rPr lang="en-US" dirty="0"/>
              <a:t>Source of Australian virus data:</a:t>
            </a:r>
          </a:p>
          <a:p>
            <a:r>
              <a:rPr lang="en-AU" dirty="0">
                <a:hlinkClick r:id="rId4"/>
              </a:rPr>
              <a:t>https://www.health.gov.au/news/health-alerts/novel-coronavirus-2019-ncov-health-alert/coronavirus-covid-19-current-situation-and-case-numbers#total-cases-recoveries-and-deaths</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3</a:t>
            </a:fld>
            <a:endParaRPr lang="en-AU"/>
          </a:p>
        </p:txBody>
      </p:sp>
    </p:spTree>
    <p:extLst>
      <p:ext uri="{BB962C8B-B14F-4D97-AF65-F5344CB8AC3E}">
        <p14:creationId xmlns:p14="http://schemas.microsoft.com/office/powerpoint/2010/main" val="567195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might be many agendas, both nationally and internationally.  But the outcome has been much better than could reasonably have been expected.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25</a:t>
            </a:fld>
            <a:endParaRPr lang="en-AU"/>
          </a:p>
        </p:txBody>
      </p:sp>
    </p:spTree>
    <p:extLst>
      <p:ext uri="{BB962C8B-B14F-4D97-AF65-F5344CB8AC3E}">
        <p14:creationId xmlns:p14="http://schemas.microsoft.com/office/powerpoint/2010/main" val="1430935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google.com/search?q=sydney+beach+bondi&amp;rlz=1C1CHBF_enAU842AU847&amp;sxsrf=ALeKk00Qu_HWKBLlWqQnt3Z6vv36Stw37w:1588072550219&amp;source=lnms&amp;tbm=isch&amp;sa=X&amp;ved=2ahUKEwjGyu6h_4rpAhWGxzgGHcHBBOkQ_AUoAXoECBsQAw&amp;biw=1920&amp;bih=920#imgrc=KGpu_A1efUU3jM&amp;imgdii=RnbQLlp5cxm-OM</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26</a:t>
            </a:fld>
            <a:endParaRPr lang="en-AU"/>
          </a:p>
        </p:txBody>
      </p:sp>
    </p:spTree>
    <p:extLst>
      <p:ext uri="{BB962C8B-B14F-4D97-AF65-F5344CB8AC3E}">
        <p14:creationId xmlns:p14="http://schemas.microsoft.com/office/powerpoint/2010/main" val="709423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google.com/search?q=cafe+with+covid+social+distancing&amp;rlz=1C1CHBF_enAU842AU847&amp;sxsrf=ALeKk00PcrLSK_NnyQrvsiHsDTDgfioR8Q:1588072675631&amp;source=lnms&amp;tbm=isch&amp;sa=X&amp;ved=2ahUKEwighNXd_4rpAhVLyzgGHbtdABUQ_AUoAXoECAwQAw&amp;biw=1920&amp;bih=920#imgrc=mm3mxxMBXs0wZM</a:t>
            </a:r>
            <a:endParaRPr lang="en-AU" dirty="0"/>
          </a:p>
          <a:p>
            <a:endParaRPr lang="en-AU" dirty="0"/>
          </a:p>
          <a:p>
            <a:r>
              <a:rPr lang="en-AU" dirty="0">
                <a:hlinkClick r:id="rId4"/>
              </a:rPr>
              <a:t>https://www.google.com/search?q=aircraft+grounded+by+covid&amp;rlz=1C1CHBF_enAU842AU847&amp;sxsrf=ALeKk01HvgGrijUwQqLUuNDL6RxW8jAxAQ:1588117105472&amp;source=lnms&amp;tbm=isch&amp;sa=X&amp;ved=2ahUKEwjJsbufpYzpAhXhheYKHWbjAecQ_AUoA3oECAsQBQ&amp;biw=1920&amp;bih=920</a:t>
            </a:r>
            <a:endParaRPr lang="en-AU" dirty="0"/>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27</a:t>
            </a:fld>
            <a:endParaRPr lang="en-AU"/>
          </a:p>
        </p:txBody>
      </p:sp>
    </p:spTree>
    <p:extLst>
      <p:ext uri="{BB962C8B-B14F-4D97-AF65-F5344CB8AC3E}">
        <p14:creationId xmlns:p14="http://schemas.microsoft.com/office/powerpoint/2010/main" val="15660801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https://go8.edu.au/research/roadmap-to-recovery</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28</a:t>
            </a:fld>
            <a:endParaRPr lang="en-AU"/>
          </a:p>
        </p:txBody>
      </p:sp>
    </p:spTree>
    <p:extLst>
      <p:ext uri="{BB962C8B-B14F-4D97-AF65-F5344CB8AC3E}">
        <p14:creationId xmlns:p14="http://schemas.microsoft.com/office/powerpoint/2010/main" val="351566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 OF 8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29</a:t>
            </a:fld>
            <a:endParaRPr lang="en-AU"/>
          </a:p>
        </p:txBody>
      </p:sp>
    </p:spTree>
    <p:extLst>
      <p:ext uri="{BB962C8B-B14F-4D97-AF65-F5344CB8AC3E}">
        <p14:creationId xmlns:p14="http://schemas.microsoft.com/office/powerpoint/2010/main" val="2176806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Started in NSW in September 2019.  Fires were in  much of the country and high levels of smoke pollution were widespread. </a:t>
            </a:r>
          </a:p>
          <a:p>
            <a:endParaRPr lang="en-AU" dirty="0"/>
          </a:p>
        </p:txBody>
      </p:sp>
      <p:sp>
        <p:nvSpPr>
          <p:cNvPr id="4" name="Slide Number Placeholder 3"/>
          <p:cNvSpPr>
            <a:spLocks noGrp="1"/>
          </p:cNvSpPr>
          <p:nvPr>
            <p:ph type="sldNum" sz="quarter" idx="5"/>
          </p:nvPr>
        </p:nvSpPr>
        <p:spPr/>
        <p:txBody>
          <a:bodyPr/>
          <a:lstStyle/>
          <a:p>
            <a:fld id="{B69FFD61-D98F-4B47-898B-2027D1687453}" type="slidenum">
              <a:rPr lang="en-AU" smtClean="0"/>
              <a:t>4</a:t>
            </a:fld>
            <a:endParaRPr lang="en-AU"/>
          </a:p>
        </p:txBody>
      </p:sp>
    </p:spTree>
    <p:extLst>
      <p:ext uri="{BB962C8B-B14F-4D97-AF65-F5344CB8AC3E}">
        <p14:creationId xmlns:p14="http://schemas.microsoft.com/office/powerpoint/2010/main" val="3081609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Acknowledgement</a:t>
            </a:r>
            <a:r>
              <a:rPr lang="en-US" baseline="0" dirty="0"/>
              <a:t> – please do not reproduce these images. </a:t>
            </a:r>
            <a:endParaRPr lang="en-US" dirty="0"/>
          </a:p>
          <a:p>
            <a:endParaRPr lang="en-US" dirty="0"/>
          </a:p>
        </p:txBody>
      </p:sp>
      <p:sp>
        <p:nvSpPr>
          <p:cNvPr id="4" name="Slide Number Placeholder 3"/>
          <p:cNvSpPr>
            <a:spLocks noGrp="1"/>
          </p:cNvSpPr>
          <p:nvPr>
            <p:ph type="sldNum" sz="quarter" idx="10"/>
          </p:nvPr>
        </p:nvSpPr>
        <p:spPr/>
        <p:txBody>
          <a:bodyPr/>
          <a:lstStyle/>
          <a:p>
            <a:fld id="{B69FFD61-D98F-4B47-898B-2027D1687453}" type="slidenum">
              <a:rPr lang="en-AU" smtClean="0"/>
              <a:t>5</a:t>
            </a:fld>
            <a:endParaRPr lang="en-AU"/>
          </a:p>
        </p:txBody>
      </p:sp>
    </p:spTree>
    <p:extLst>
      <p:ext uri="{BB962C8B-B14F-4D97-AF65-F5344CB8AC3E}">
        <p14:creationId xmlns:p14="http://schemas.microsoft.com/office/powerpoint/2010/main" val="429329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Acknowledgement</a:t>
            </a:r>
            <a:r>
              <a:rPr lang="en-US" baseline="0" dirty="0"/>
              <a:t> to ABC – please do not reproduce these images. </a:t>
            </a:r>
            <a:endParaRPr lang="en-US" dirty="0"/>
          </a:p>
          <a:p>
            <a:endParaRPr lang="en-US" b="1" dirty="0"/>
          </a:p>
        </p:txBody>
      </p:sp>
      <p:sp>
        <p:nvSpPr>
          <p:cNvPr id="4" name="Slide Number Placeholder 3"/>
          <p:cNvSpPr>
            <a:spLocks noGrp="1"/>
          </p:cNvSpPr>
          <p:nvPr>
            <p:ph type="sldNum" sz="quarter" idx="10"/>
          </p:nvPr>
        </p:nvSpPr>
        <p:spPr/>
        <p:txBody>
          <a:bodyPr/>
          <a:lstStyle/>
          <a:p>
            <a:fld id="{B69FFD61-D98F-4B47-898B-2027D1687453}" type="slidenum">
              <a:rPr lang="en-AU" smtClean="0"/>
              <a:t>6</a:t>
            </a:fld>
            <a:endParaRPr lang="en-AU"/>
          </a:p>
        </p:txBody>
      </p:sp>
    </p:spTree>
    <p:extLst>
      <p:ext uri="{BB962C8B-B14F-4D97-AF65-F5344CB8AC3E}">
        <p14:creationId xmlns:p14="http://schemas.microsoft.com/office/powerpoint/2010/main" val="3406962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Sydney's </a:t>
            </a:r>
            <a:r>
              <a:rPr lang="en-US" sz="1200" b="0" i="0" u="none" strike="noStrike" kern="1200" dirty="0">
                <a:solidFill>
                  <a:schemeClr val="tx1"/>
                </a:solidFill>
                <a:effectLst/>
                <a:latin typeface="+mn-lt"/>
                <a:ea typeface="+mn-ea"/>
                <a:cs typeface="+mn-cs"/>
                <a:hlinkClick r:id="rId3"/>
              </a:rPr>
              <a:t>air quality has ranked among the world's worst</a:t>
            </a:r>
            <a:r>
              <a:rPr lang="en-US" sz="1200" b="0" i="0" kern="1200" dirty="0">
                <a:solidFill>
                  <a:schemeClr val="tx1"/>
                </a:solidFill>
                <a:effectLst/>
                <a:latin typeface="+mn-lt"/>
                <a:ea typeface="+mn-ea"/>
                <a:cs typeface="+mn-cs"/>
              </a:rPr>
              <a:t> as a result of bushfire smoke in the past several weeks, and </a:t>
            </a:r>
            <a:r>
              <a:rPr lang="en-US" sz="1200" b="0" i="0" u="none" strike="noStrike" kern="1200" dirty="0">
                <a:solidFill>
                  <a:schemeClr val="tx1"/>
                </a:solidFill>
                <a:effectLst/>
                <a:latin typeface="+mn-lt"/>
                <a:ea typeface="+mn-ea"/>
                <a:cs typeface="+mn-cs"/>
                <a:hlinkClick r:id="rId4"/>
              </a:rPr>
              <a:t>schools are closing and cancelling playtime and sporting activities</a:t>
            </a:r>
            <a:r>
              <a:rPr lang="en-US" sz="1200" b="0" i="0" kern="1200" dirty="0">
                <a:solidFill>
                  <a:schemeClr val="tx1"/>
                </a:solidFill>
                <a:effectLst/>
                <a:latin typeface="+mn-lt"/>
                <a:ea typeface="+mn-ea"/>
                <a:cs typeface="+mn-cs"/>
              </a:rPr>
              <a:t> because of the pollution. </a:t>
            </a:r>
            <a:r>
              <a:rPr lang="en-AU" dirty="0">
                <a:hlinkClick r:id="rId5"/>
              </a:rPr>
              <a:t>https://www.smh.com.au/national/nsw/not-a-good-look-bushfire-smoke-threatens-to-pollute-sydney-s-tourist-image-20191206-p53hpl.html</a:t>
            </a:r>
            <a:endParaRPr lang="en-AU" dirty="0"/>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7</a:t>
            </a:fld>
            <a:endParaRPr lang="en-AU"/>
          </a:p>
        </p:txBody>
      </p:sp>
    </p:spTree>
    <p:extLst>
      <p:ext uri="{BB962C8B-B14F-4D97-AF65-F5344CB8AC3E}">
        <p14:creationId xmlns:p14="http://schemas.microsoft.com/office/powerpoint/2010/main" val="857313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Jan – WHO reported a cluster of pneumonia case in  Wuhan</a:t>
            </a:r>
          </a:p>
          <a:p>
            <a:r>
              <a:rPr lang="en-US" dirty="0"/>
              <a:t>12 Jan – genome made available</a:t>
            </a:r>
          </a:p>
          <a:p>
            <a:r>
              <a:rPr lang="en-US" dirty="0"/>
              <a:t>Feb 27 Trump </a:t>
            </a:r>
            <a:r>
              <a:rPr lang="en-US" sz="1200" b="0" i="0"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hlinkClick r:id="rId3"/>
              </a:rPr>
              <a:t>“It’s going to disappear. One day it’s like a miracle—it will disappear.”</a:t>
            </a:r>
            <a:endParaRPr lang="en-US" sz="1200" b="0" i="0" u="sng" kern="1200" dirty="0">
              <a:solidFill>
                <a:schemeClr val="tx1"/>
              </a:solidFill>
              <a:effectLst/>
              <a:latin typeface="+mn-lt"/>
              <a:ea typeface="+mn-ea"/>
              <a:cs typeface="+mn-cs"/>
            </a:endParaRPr>
          </a:p>
          <a:p>
            <a:endParaRPr lang="en-US" sz="1200" b="0" i="0" u="sng"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Jan 22 </a:t>
            </a:r>
            <a:r>
              <a:rPr lang="en-US" sz="1200" b="0" i="0" u="sng" kern="1200" dirty="0" err="1">
                <a:solidFill>
                  <a:schemeClr val="tx1"/>
                </a:solidFill>
                <a:effectLst/>
                <a:latin typeface="+mn-lt"/>
                <a:ea typeface="+mn-ea"/>
                <a:cs typeface="+mn-cs"/>
              </a:rPr>
              <a:t>canberr</a:t>
            </a:r>
            <a:r>
              <a:rPr lang="en-US" sz="1200" b="0" i="0" u="sng" kern="1200" dirty="0">
                <a:solidFill>
                  <a:schemeClr val="tx1"/>
                </a:solidFill>
                <a:effectLst/>
                <a:latin typeface="+mn-lt"/>
                <a:ea typeface="+mn-ea"/>
                <a:cs typeface="+mn-cs"/>
              </a:rPr>
              <a:t> airport fire</a:t>
            </a:r>
          </a:p>
          <a:p>
            <a:endParaRPr lang="en-US" sz="1200" b="0" i="0" u="sng"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Jan 27 </a:t>
            </a:r>
            <a:r>
              <a:rPr lang="en-US" sz="1200" b="0" i="0" u="sng" kern="1200" dirty="0" err="1">
                <a:solidFill>
                  <a:schemeClr val="tx1"/>
                </a:solidFill>
                <a:effectLst/>
                <a:latin typeface="+mn-lt"/>
                <a:ea typeface="+mn-ea"/>
                <a:cs typeface="+mn-cs"/>
              </a:rPr>
              <a:t>Ororral</a:t>
            </a:r>
            <a:r>
              <a:rPr lang="en-US" sz="1200" b="0" i="0" u="sng" kern="1200" dirty="0">
                <a:solidFill>
                  <a:schemeClr val="tx1"/>
                </a:solidFill>
                <a:effectLst/>
                <a:latin typeface="+mn-lt"/>
                <a:ea typeface="+mn-ea"/>
                <a:cs typeface="+mn-cs"/>
              </a:rPr>
              <a:t> Valley fire started by military helicopter    </a:t>
            </a:r>
            <a:r>
              <a:rPr lang="en-US" sz="1200" b="0" i="0" kern="1200" dirty="0">
                <a:solidFill>
                  <a:schemeClr val="tx1"/>
                </a:solidFill>
                <a:effectLst/>
                <a:latin typeface="+mn-lt"/>
                <a:ea typeface="+mn-ea"/>
                <a:cs typeface="+mn-cs"/>
              </a:rPr>
              <a:t>Chief Minister Andrew Barr has called 'the most serious threat to Canberra since the 2003 </a:t>
            </a:r>
            <a:r>
              <a:rPr lang="en-US" sz="1200" b="1" i="0" kern="1200" dirty="0">
                <a:solidFill>
                  <a:schemeClr val="tx1"/>
                </a:solidFill>
                <a:effectLst/>
                <a:latin typeface="+mn-lt"/>
                <a:ea typeface="+mn-ea"/>
                <a:cs typeface="+mn-cs"/>
              </a:rPr>
              <a:t>fires</a:t>
            </a:r>
            <a:r>
              <a:rPr lang="en-US" sz="1200" b="0" i="0" kern="1200" dirty="0">
                <a:solidFill>
                  <a:schemeClr val="tx1"/>
                </a:solidFill>
                <a:effectLst/>
                <a:latin typeface="+mn-lt"/>
                <a:ea typeface="+mn-ea"/>
                <a:cs typeface="+mn-cs"/>
              </a:rPr>
              <a:t>’</a:t>
            </a:r>
            <a:endParaRPr lang="en-US" sz="1200" b="0" i="0" u="sng"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9 March – all of Italy under quarantine</a:t>
            </a:r>
          </a:p>
          <a:p>
            <a:r>
              <a:rPr lang="en-US" sz="1200" b="0" i="0" u="sng" kern="1200" dirty="0">
                <a:solidFill>
                  <a:schemeClr val="tx1"/>
                </a:solidFill>
                <a:effectLst/>
                <a:latin typeface="+mn-lt"/>
                <a:ea typeface="+mn-ea"/>
                <a:cs typeface="+mn-cs"/>
              </a:rPr>
              <a:t>12 March </a:t>
            </a:r>
            <a:r>
              <a:rPr lang="en-AU" sz="1200" kern="1200" dirty="0">
                <a:solidFill>
                  <a:schemeClr val="tx1"/>
                </a:solidFill>
                <a:effectLst/>
                <a:latin typeface="+mn-lt"/>
                <a:ea typeface="+mn-ea"/>
                <a:cs typeface="+mn-cs"/>
              </a:rPr>
              <a:t>$17.6 billion stimulus package </a:t>
            </a:r>
          </a:p>
          <a:p>
            <a:r>
              <a:rPr lang="en-US" sz="1200" b="0" i="0" u="sng" kern="1200" dirty="0">
                <a:solidFill>
                  <a:schemeClr val="tx1"/>
                </a:solidFill>
                <a:effectLst/>
                <a:latin typeface="+mn-lt"/>
                <a:ea typeface="+mn-ea"/>
                <a:cs typeface="+mn-cs"/>
              </a:rPr>
              <a:t>13 March – creation of National Cabinet</a:t>
            </a:r>
          </a:p>
          <a:p>
            <a:r>
              <a:rPr lang="en-US" sz="1200" b="0" i="0" u="sng" kern="1200" dirty="0">
                <a:solidFill>
                  <a:schemeClr val="tx1"/>
                </a:solidFill>
                <a:effectLst/>
                <a:latin typeface="+mn-lt"/>
                <a:ea typeface="+mn-ea"/>
                <a:cs typeface="+mn-cs"/>
              </a:rPr>
              <a:t>19 March – Ruby Princess – 2700 passengers disembarked.  Other cruise ships doing the same. </a:t>
            </a:r>
          </a:p>
          <a:p>
            <a:r>
              <a:rPr lang="en-US" sz="1200" b="0" i="0" u="sng" kern="1200" dirty="0">
                <a:solidFill>
                  <a:schemeClr val="tx1"/>
                </a:solidFill>
                <a:effectLst/>
                <a:latin typeface="+mn-lt"/>
                <a:ea typeface="+mn-ea"/>
                <a:cs typeface="+mn-cs"/>
              </a:rPr>
              <a:t>20 March – borders closed to incoming </a:t>
            </a:r>
            <a:r>
              <a:rPr lang="en-US" sz="1200" b="0" i="0" u="sng" kern="1200" dirty="0" err="1">
                <a:solidFill>
                  <a:schemeClr val="tx1"/>
                </a:solidFill>
                <a:effectLst/>
                <a:latin typeface="+mn-lt"/>
                <a:ea typeface="+mn-ea"/>
                <a:cs typeface="+mn-cs"/>
              </a:rPr>
              <a:t>travellers</a:t>
            </a:r>
            <a:endParaRPr lang="en-US" sz="1200" b="0" i="0" u="sng"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23 March – lockdown</a:t>
            </a:r>
          </a:p>
          <a:p>
            <a:r>
              <a:rPr lang="en-US" sz="1200" b="0" i="0" u="sng" kern="1200" dirty="0">
                <a:solidFill>
                  <a:schemeClr val="tx1"/>
                </a:solidFill>
                <a:effectLst/>
                <a:latin typeface="+mn-lt"/>
                <a:ea typeface="+mn-ea"/>
                <a:cs typeface="+mn-cs"/>
              </a:rPr>
              <a:t>25 March – borders closed </a:t>
            </a:r>
          </a:p>
          <a:p>
            <a:endParaRPr lang="en-US" sz="1200" b="0" i="0" u="sng"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8</a:t>
            </a:fld>
            <a:endParaRPr lang="en-AU"/>
          </a:p>
        </p:txBody>
      </p:sp>
    </p:spTree>
    <p:extLst>
      <p:ext uri="{BB962C8B-B14F-4D97-AF65-F5344CB8AC3E}">
        <p14:creationId xmlns:p14="http://schemas.microsoft.com/office/powerpoint/2010/main" val="2899942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Shane Fitzsimmons and the “National Cabinet”.   I thought we had COAG.  To some (in the medical profession) it’s an extra layer of bureaucracy.  Others question the desirability, or even the idea, of national uniformity (as opposed to a coordinated approach), when parts of the country have been affected very differently.  The national cabinet also gives the federal government enhanced power, informally.  </a:t>
            </a:r>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10</a:t>
            </a:fld>
            <a:endParaRPr lang="en-AU"/>
          </a:p>
        </p:txBody>
      </p:sp>
    </p:spTree>
    <p:extLst>
      <p:ext uri="{BB962C8B-B14F-4D97-AF65-F5344CB8AC3E}">
        <p14:creationId xmlns:p14="http://schemas.microsoft.com/office/powerpoint/2010/main" val="1423670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https://www.news.com.au/national/breaking-news/ambos-firefighters-most-trusted-survey/news-story/ebbed6246e5c4d32400360e2d4c65b26</a:t>
            </a:r>
            <a:endParaRPr lang="en-AU" dirty="0"/>
          </a:p>
          <a:p>
            <a:endParaRPr lang="en-AU" dirty="0"/>
          </a:p>
        </p:txBody>
      </p:sp>
      <p:sp>
        <p:nvSpPr>
          <p:cNvPr id="4" name="Slide Number Placeholder 3"/>
          <p:cNvSpPr>
            <a:spLocks noGrp="1"/>
          </p:cNvSpPr>
          <p:nvPr>
            <p:ph type="sldNum" sz="quarter" idx="5"/>
          </p:nvPr>
        </p:nvSpPr>
        <p:spPr/>
        <p:txBody>
          <a:bodyPr/>
          <a:lstStyle/>
          <a:p>
            <a:fld id="{9AFCDB1B-217A-4665-BB6F-C50CA805C2C0}" type="slidenum">
              <a:rPr lang="en-AU" smtClean="0"/>
              <a:t>11</a:t>
            </a:fld>
            <a:endParaRPr lang="en-AU"/>
          </a:p>
        </p:txBody>
      </p:sp>
    </p:spTree>
    <p:extLst>
      <p:ext uri="{BB962C8B-B14F-4D97-AF65-F5344CB8AC3E}">
        <p14:creationId xmlns:p14="http://schemas.microsoft.com/office/powerpoint/2010/main" val="1531302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F309153-14DB-454A-A5B5-63F4C4CB7FE8}" type="datetimeFigureOut">
              <a:rPr lang="en-AU" smtClean="0"/>
              <a:t>4/05/2020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395330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309153-14DB-454A-A5B5-63F4C4CB7FE8}" type="datetimeFigureOut">
              <a:rPr lang="en-AU" smtClean="0"/>
              <a:t>4/05/2020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56334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309153-14DB-454A-A5B5-63F4C4CB7FE8}" type="datetimeFigureOut">
              <a:rPr lang="en-AU" smtClean="0"/>
              <a:t>4/05/2020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2817231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309153-14DB-454A-A5B5-63F4C4CB7FE8}" type="datetimeFigureOut">
              <a:rPr lang="en-AU" smtClean="0"/>
              <a:t>4/05/2020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3585409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309153-14DB-454A-A5B5-63F4C4CB7FE8}" type="datetimeFigureOut">
              <a:rPr lang="en-AU" smtClean="0"/>
              <a:t>4/05/2020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2161752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309153-14DB-454A-A5B5-63F4C4CB7FE8}" type="datetimeFigureOut">
              <a:rPr lang="en-AU" smtClean="0"/>
              <a:t>4/05/2020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496858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F309153-14DB-454A-A5B5-63F4C4CB7FE8}" type="datetimeFigureOut">
              <a:rPr lang="en-AU" smtClean="0"/>
              <a:t>4/05/2020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2543296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309153-14DB-454A-A5B5-63F4C4CB7FE8}" type="datetimeFigureOut">
              <a:rPr lang="en-AU" smtClean="0"/>
              <a:t>4/05/2020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3353168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09153-14DB-454A-A5B5-63F4C4CB7FE8}" type="datetimeFigureOut">
              <a:rPr lang="en-AU" smtClean="0"/>
              <a:t>4/05/2020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2385904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309153-14DB-454A-A5B5-63F4C4CB7FE8}" type="datetimeFigureOut">
              <a:rPr lang="en-AU" smtClean="0"/>
              <a:t>4/05/2020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3704519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309153-14DB-454A-A5B5-63F4C4CB7FE8}" type="datetimeFigureOut">
              <a:rPr lang="en-AU" smtClean="0"/>
              <a:t>4/05/2020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C679E1B-AEE5-4202-8770-7C06ECB298B2}" type="slidenum">
              <a:rPr lang="en-AU" smtClean="0"/>
              <a:t>‹#›</a:t>
            </a:fld>
            <a:endParaRPr lang="en-AU"/>
          </a:p>
        </p:txBody>
      </p:sp>
    </p:spTree>
    <p:extLst>
      <p:ext uri="{BB962C8B-B14F-4D97-AF65-F5344CB8AC3E}">
        <p14:creationId xmlns:p14="http://schemas.microsoft.com/office/powerpoint/2010/main" val="1019581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09153-14DB-454A-A5B5-63F4C4CB7FE8}" type="datetimeFigureOut">
              <a:rPr lang="en-AU" smtClean="0"/>
              <a:t>4/05/2020</a:t>
            </a:fld>
            <a:endParaRPr lang="en-A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679E1B-AEE5-4202-8770-7C06ECB298B2}" type="slidenum">
              <a:rPr lang="en-AU" smtClean="0"/>
              <a:t>‹#›</a:t>
            </a:fld>
            <a:endParaRPr lang="en-AU"/>
          </a:p>
        </p:txBody>
      </p:sp>
    </p:spTree>
    <p:extLst>
      <p:ext uri="{BB962C8B-B14F-4D97-AF65-F5344CB8AC3E}">
        <p14:creationId xmlns:p14="http://schemas.microsoft.com/office/powerpoint/2010/main" val="2201840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theguardian.com/world/live/2020/mar/25/coronavirus-updates-live-australia-shutdown-nsw-victoria-queensland-qld-tasmania-covid19-cases-social-distancing-pm-scott-morrison-latest-update" TargetMode="External"/><Relationship Id="rId7"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hyperlink" Target="https://www.theguardian.com/australia-news/2020/mar/24/australia-is-crying-out-for-clearer-messaging-on-coronavirus-rambling-politicians-told#img-1" TargetMode="External"/><Relationship Id="rId5" Type="http://schemas.openxmlformats.org/officeDocument/2006/relationships/hyperlink" Target="https://twitter.com/MelissaLDavey" TargetMode="External"/><Relationship Id="rId4" Type="http://schemas.openxmlformats.org/officeDocument/2006/relationships/hyperlink" Target="https://www.theguardian.com/profile/melissa-davey"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hyperlink" Target="https://go8.edu.au/research/roadmap-to-recovery"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hyperlink" Target="https://www.smh.com.au/link/follow-20170101-p53czy"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smh.com.au/link/follow-20170101-p53hby"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4723AFB-FFC5-4B54-A9E1-117252F1A207}"/>
              </a:ext>
            </a:extLst>
          </p:cNvPr>
          <p:cNvSpPr>
            <a:spLocks noGrp="1"/>
          </p:cNvSpPr>
          <p:nvPr>
            <p:ph type="ctrTitle"/>
          </p:nvPr>
        </p:nvSpPr>
        <p:spPr/>
        <p:txBody>
          <a:bodyPr>
            <a:normAutofit fontScale="90000"/>
          </a:bodyPr>
          <a:lstStyle/>
          <a:p>
            <a:r>
              <a:rPr lang="en-AU" b="1" dirty="0"/>
              <a:t>Emergency management in Australia:  bushfires and Covid-19 </a:t>
            </a:r>
            <a:br>
              <a:rPr lang="en-AU" b="1" dirty="0"/>
            </a:br>
            <a:r>
              <a:rPr lang="en-AU" sz="3100" b="1" dirty="0"/>
              <a:t>(edited version with added material)</a:t>
            </a:r>
            <a:endParaRPr lang="en-AU" sz="3100" dirty="0"/>
          </a:p>
        </p:txBody>
      </p:sp>
      <p:sp>
        <p:nvSpPr>
          <p:cNvPr id="3" name="Subtitle 2">
            <a:extLst>
              <a:ext uri="{FF2B5EF4-FFF2-40B4-BE49-F238E27FC236}">
                <a16:creationId xmlns:a16="http://schemas.microsoft.com/office/drawing/2014/main" xmlns="" id="{77E9A465-5F5A-464A-A912-C9C03CE8793D}"/>
              </a:ext>
            </a:extLst>
          </p:cNvPr>
          <p:cNvSpPr>
            <a:spLocks noGrp="1"/>
          </p:cNvSpPr>
          <p:nvPr>
            <p:ph type="subTitle" idx="1"/>
          </p:nvPr>
        </p:nvSpPr>
        <p:spPr>
          <a:xfrm>
            <a:off x="1143000" y="4290807"/>
            <a:ext cx="6858000" cy="1655762"/>
          </a:xfrm>
        </p:spPr>
        <p:txBody>
          <a:bodyPr>
            <a:normAutofit/>
          </a:bodyPr>
          <a:lstStyle/>
          <a:p>
            <a:r>
              <a:rPr lang="en-US" dirty="0"/>
              <a:t>John Handmer FASSA</a:t>
            </a:r>
          </a:p>
          <a:p>
            <a:r>
              <a:rPr lang="en-US" sz="1800" i="1" dirty="0"/>
              <a:t>IIASA, Vienna</a:t>
            </a:r>
          </a:p>
          <a:p>
            <a:r>
              <a:rPr lang="en-US" sz="1800" i="1" dirty="0"/>
              <a:t>BNHRCR, Melbourne</a:t>
            </a:r>
          </a:p>
          <a:p>
            <a:r>
              <a:rPr lang="en-US" sz="1800" i="1" dirty="0"/>
              <a:t>School of Science RMIT University</a:t>
            </a:r>
            <a:endParaRPr lang="en-AU" sz="1800" i="1" dirty="0"/>
          </a:p>
        </p:txBody>
      </p:sp>
    </p:spTree>
    <p:extLst>
      <p:ext uri="{BB962C8B-B14F-4D97-AF65-F5344CB8AC3E}">
        <p14:creationId xmlns:p14="http://schemas.microsoft.com/office/powerpoint/2010/main" val="51383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Shane Fitzsimmons leaves RFS with 'trepidation' but will continue ...">
            <a:extLst>
              <a:ext uri="{FF2B5EF4-FFF2-40B4-BE49-F238E27FC236}">
                <a16:creationId xmlns:a16="http://schemas.microsoft.com/office/drawing/2014/main" xmlns="" id="{224FFEC4-06C8-4A55-BCA1-97A403B3E7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869182" cy="365471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NSW bushfires: Rural fire chief Shane Fitzsimmons' leadership ...">
            <a:extLst>
              <a:ext uri="{FF2B5EF4-FFF2-40B4-BE49-F238E27FC236}">
                <a16:creationId xmlns:a16="http://schemas.microsoft.com/office/drawing/2014/main" xmlns="" id="{11F86669-95ED-4937-AB67-7C36D5716D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54711"/>
            <a:ext cx="4872948" cy="3654711"/>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Leaders in unprecedented 'national cabinet' to tackle coronavirus">
            <a:extLst>
              <a:ext uri="{FF2B5EF4-FFF2-40B4-BE49-F238E27FC236}">
                <a16:creationId xmlns:a16="http://schemas.microsoft.com/office/drawing/2014/main" xmlns="" id="{3C832CC2-0F67-45DE-9D33-88A0734406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4549" y="4426600"/>
            <a:ext cx="4357142" cy="24481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EC649900-8470-4978-9D71-63F370BC9FB4}"/>
              </a:ext>
            </a:extLst>
          </p:cNvPr>
          <p:cNvSpPr txBox="1"/>
          <p:nvPr/>
        </p:nvSpPr>
        <p:spPr>
          <a:xfrm>
            <a:off x="4999504" y="961900"/>
            <a:ext cx="3939925" cy="3354765"/>
          </a:xfrm>
          <a:prstGeom prst="rect">
            <a:avLst/>
          </a:prstGeom>
          <a:noFill/>
        </p:spPr>
        <p:txBody>
          <a:bodyPr wrap="none" rtlCol="0">
            <a:spAutoFit/>
          </a:bodyPr>
          <a:lstStyle/>
          <a:p>
            <a:r>
              <a:rPr lang="en-US" sz="2800" b="1" dirty="0"/>
              <a:t>Decision-making:</a:t>
            </a:r>
          </a:p>
          <a:p>
            <a:endParaRPr lang="en-US" sz="2800" b="1" dirty="0"/>
          </a:p>
          <a:p>
            <a:r>
              <a:rPr lang="en-US" sz="2800" b="1" dirty="0"/>
              <a:t>Fire chiefs and politicians</a:t>
            </a:r>
          </a:p>
          <a:p>
            <a:endParaRPr lang="en-US" sz="2800" b="1" dirty="0"/>
          </a:p>
          <a:p>
            <a:r>
              <a:rPr lang="en-US" sz="2000" b="1" dirty="0"/>
              <a:t>How would fire management go </a:t>
            </a:r>
          </a:p>
          <a:p>
            <a:r>
              <a:rPr lang="en-US" sz="2000" b="1" dirty="0"/>
              <a:t>with consensus management?</a:t>
            </a:r>
          </a:p>
          <a:p>
            <a:endParaRPr lang="en-US" sz="2000" b="1" dirty="0"/>
          </a:p>
          <a:p>
            <a:r>
              <a:rPr lang="en-US" sz="2000" b="1" dirty="0"/>
              <a:t>The new cabinet had to overcome </a:t>
            </a:r>
          </a:p>
          <a:p>
            <a:r>
              <a:rPr lang="en-US" sz="2000" b="1" dirty="0"/>
              <a:t>a major impediment – lack of trust.</a:t>
            </a:r>
            <a:endParaRPr lang="en-AU" sz="2000" b="1" dirty="0"/>
          </a:p>
        </p:txBody>
      </p:sp>
    </p:spTree>
    <p:extLst>
      <p:ext uri="{BB962C8B-B14F-4D97-AF65-F5344CB8AC3E}">
        <p14:creationId xmlns:p14="http://schemas.microsoft.com/office/powerpoint/2010/main" val="1524631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2DDB0F-064E-42A7-82AD-4370C9255FCB}"/>
              </a:ext>
            </a:extLst>
          </p:cNvPr>
          <p:cNvSpPr>
            <a:spLocks noGrp="1"/>
          </p:cNvSpPr>
          <p:nvPr>
            <p:ph type="title"/>
          </p:nvPr>
        </p:nvSpPr>
        <p:spPr/>
        <p:txBody>
          <a:bodyPr>
            <a:normAutofit fontScale="90000"/>
          </a:bodyPr>
          <a:lstStyle/>
          <a:p>
            <a:pPr algn="ctr"/>
            <a:r>
              <a:rPr lang="en-US" sz="5300" b="1" dirty="0">
                <a:latin typeface="+mn-lt"/>
              </a:rPr>
              <a:t>Trusted in Australia</a:t>
            </a:r>
            <a:r>
              <a:rPr lang="en-US" b="1" dirty="0">
                <a:latin typeface="+mn-lt"/>
              </a:rPr>
              <a:t/>
            </a:r>
            <a:br>
              <a:rPr lang="en-US" b="1" dirty="0">
                <a:latin typeface="+mn-lt"/>
              </a:rPr>
            </a:br>
            <a:r>
              <a:rPr lang="en-US" b="1" dirty="0">
                <a:latin typeface="+mn-lt"/>
              </a:rPr>
              <a:t> – before coronavirus </a:t>
            </a:r>
            <a:endParaRPr lang="en-AU" b="1" dirty="0">
              <a:latin typeface="+mn-lt"/>
            </a:endParaRPr>
          </a:p>
        </p:txBody>
      </p:sp>
      <p:sp>
        <p:nvSpPr>
          <p:cNvPr id="3" name="Content Placeholder 2">
            <a:extLst>
              <a:ext uri="{FF2B5EF4-FFF2-40B4-BE49-F238E27FC236}">
                <a16:creationId xmlns:a16="http://schemas.microsoft.com/office/drawing/2014/main" xmlns="" id="{31DDA9B6-8A78-43DD-9B50-EB05F5859F09}"/>
              </a:ext>
            </a:extLst>
          </p:cNvPr>
          <p:cNvSpPr>
            <a:spLocks noGrp="1"/>
          </p:cNvSpPr>
          <p:nvPr>
            <p:ph idx="1"/>
          </p:nvPr>
        </p:nvSpPr>
        <p:spPr/>
        <p:txBody>
          <a:bodyPr>
            <a:normAutofit fontScale="70000" lnSpcReduction="20000"/>
          </a:bodyPr>
          <a:lstStyle/>
          <a:p>
            <a:pPr marL="0" indent="0" fontAlgn="ctr">
              <a:buNone/>
            </a:pPr>
            <a:r>
              <a:rPr lang="en-US" dirty="0"/>
              <a:t>We went from a fire chief running the show, to our political leaders who had to overcome a trust deficit - Who are mostly now seen to have done the job well.  Leaders often become more popular during crises, but not always, </a:t>
            </a:r>
            <a:r>
              <a:rPr lang="en-US" dirty="0" err="1"/>
              <a:t>eg</a:t>
            </a:r>
            <a:r>
              <a:rPr lang="en-US" dirty="0"/>
              <a:t> Boris Johnson.  </a:t>
            </a:r>
          </a:p>
          <a:p>
            <a:pPr marL="0" indent="0" fontAlgn="ctr">
              <a:buNone/>
            </a:pPr>
            <a:endParaRPr lang="en-US" dirty="0"/>
          </a:p>
          <a:p>
            <a:pPr marL="0" indent="0" fontAlgn="ctr">
              <a:buNone/>
            </a:pPr>
            <a:r>
              <a:rPr lang="en-US" b="1" dirty="0"/>
              <a:t>“Ambos, firefighters most trusted: survey</a:t>
            </a:r>
          </a:p>
          <a:p>
            <a:pPr marL="0" indent="0" fontAlgn="base">
              <a:buNone/>
            </a:pPr>
            <a:r>
              <a:rPr lang="en-US" dirty="0"/>
              <a:t>A SURVEY shows that Australians' faith in politicians has plummeted while paramedics and firefighters continue to be thought of as most trustworthy.”  [</a:t>
            </a:r>
            <a:r>
              <a:rPr lang="en-US" dirty="0" err="1"/>
              <a:t>Skynews</a:t>
            </a:r>
            <a:r>
              <a:rPr lang="en-US" dirty="0"/>
              <a:t>]</a:t>
            </a:r>
          </a:p>
          <a:p>
            <a:pPr marL="0" indent="0" fontAlgn="base">
              <a:buNone/>
            </a:pPr>
            <a:r>
              <a:rPr lang="en-US" b="1" dirty="0"/>
              <a:t>Politicians among least trusted</a:t>
            </a:r>
          </a:p>
          <a:p>
            <a:pPr marL="0" indent="0" fontAlgn="base">
              <a:buNone/>
            </a:pPr>
            <a:r>
              <a:rPr lang="en-US" dirty="0"/>
              <a:t>“Insurance salespeople, call </a:t>
            </a:r>
            <a:r>
              <a:rPr lang="en-US" dirty="0" err="1"/>
              <a:t>centre</a:t>
            </a:r>
            <a:r>
              <a:rPr lang="en-US" dirty="0"/>
              <a:t> staff, sex workers, real estate agents, talkback radio hosts, journalists, taxi drivers, CEOs, tow-truck drivers and lawyers rounded out the bottom 10.”</a:t>
            </a:r>
          </a:p>
          <a:p>
            <a:pPr marL="0" indent="0" fontAlgn="base">
              <a:buNone/>
            </a:pPr>
            <a:endParaRPr lang="en-US" sz="2400" i="1" dirty="0"/>
          </a:p>
          <a:p>
            <a:pPr marL="0" indent="0" fontAlgn="base">
              <a:buNone/>
            </a:pPr>
            <a:r>
              <a:rPr lang="en-US" sz="2400" i="1" dirty="0"/>
              <a:t>Note that this does not necessarily reflect my own prejudice. Different circumstances require different approaches </a:t>
            </a:r>
          </a:p>
          <a:p>
            <a:endParaRPr lang="en-AU" dirty="0"/>
          </a:p>
        </p:txBody>
      </p:sp>
    </p:spTree>
    <p:extLst>
      <p:ext uri="{BB962C8B-B14F-4D97-AF65-F5344CB8AC3E}">
        <p14:creationId xmlns:p14="http://schemas.microsoft.com/office/powerpoint/2010/main" val="1673416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ituation update worldwide, as of 27 April 2020">
            <a:extLst>
              <a:ext uri="{FF2B5EF4-FFF2-40B4-BE49-F238E27FC236}">
                <a16:creationId xmlns:a16="http://schemas.microsoft.com/office/drawing/2014/main" xmlns="" id="{148BB47D-8FFB-4C3F-8E87-5065F00512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140" y="1552580"/>
            <a:ext cx="7778338" cy="55408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1045E658-F5E9-4C59-B501-B2A278F94213}"/>
              </a:ext>
            </a:extLst>
          </p:cNvPr>
          <p:cNvSpPr txBox="1"/>
          <p:nvPr/>
        </p:nvSpPr>
        <p:spPr>
          <a:xfrm>
            <a:off x="1802672" y="156752"/>
            <a:ext cx="5912196" cy="461665"/>
          </a:xfrm>
          <a:prstGeom prst="rect">
            <a:avLst/>
          </a:prstGeom>
          <a:noFill/>
        </p:spPr>
        <p:txBody>
          <a:bodyPr wrap="none" rtlCol="0">
            <a:spAutoFit/>
          </a:bodyPr>
          <a:lstStyle/>
          <a:p>
            <a:r>
              <a:rPr lang="en-US" sz="2400" b="1" dirty="0"/>
              <a:t>Worldwide for </a:t>
            </a:r>
            <a:r>
              <a:rPr lang="en-US" sz="2400" b="1" dirty="0" err="1"/>
              <a:t>Covid</a:t>
            </a:r>
            <a:r>
              <a:rPr lang="en-US" sz="2400" b="1" dirty="0"/>
              <a:t> vs Australia for the fires</a:t>
            </a:r>
            <a:endParaRPr lang="en-AU" sz="2400" b="1" dirty="0"/>
          </a:p>
        </p:txBody>
      </p:sp>
      <p:sp>
        <p:nvSpPr>
          <p:cNvPr id="3" name="TextBox 2">
            <a:extLst>
              <a:ext uri="{FF2B5EF4-FFF2-40B4-BE49-F238E27FC236}">
                <a16:creationId xmlns:a16="http://schemas.microsoft.com/office/drawing/2014/main" xmlns="" id="{7E8210B1-4727-4DA4-B993-868DA5228971}"/>
              </a:ext>
            </a:extLst>
          </p:cNvPr>
          <p:cNvSpPr txBox="1"/>
          <p:nvPr/>
        </p:nvSpPr>
        <p:spPr>
          <a:xfrm>
            <a:off x="845840" y="890655"/>
            <a:ext cx="7842981" cy="1200329"/>
          </a:xfrm>
          <a:prstGeom prst="rect">
            <a:avLst/>
          </a:prstGeom>
          <a:noFill/>
        </p:spPr>
        <p:txBody>
          <a:bodyPr wrap="none" rtlCol="0">
            <a:spAutoFit/>
          </a:bodyPr>
          <a:lstStyle/>
          <a:p>
            <a:r>
              <a:rPr lang="en-US" dirty="0"/>
              <a:t>The fires were entirely within Australia, even if there were global implications.</a:t>
            </a:r>
          </a:p>
          <a:p>
            <a:r>
              <a:rPr lang="en-US" dirty="0"/>
              <a:t>Management was by agencies with decades of well rehearsed experience. The </a:t>
            </a:r>
          </a:p>
          <a:p>
            <a:r>
              <a:rPr lang="en-US" dirty="0"/>
              <a:t>virus is fully global, is mixed up with geo-politics and in many ways entirely novel. </a:t>
            </a:r>
          </a:p>
          <a:p>
            <a:r>
              <a:rPr lang="en-US" dirty="0"/>
              <a:t>It is probably appropriate that it is managed by our political leaders. </a:t>
            </a:r>
            <a:endParaRPr lang="en-AU" dirty="0"/>
          </a:p>
        </p:txBody>
      </p:sp>
    </p:spTree>
    <p:extLst>
      <p:ext uri="{BB962C8B-B14F-4D97-AF65-F5344CB8AC3E}">
        <p14:creationId xmlns:p14="http://schemas.microsoft.com/office/powerpoint/2010/main" val="305885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A9AAEFE-AE01-47E7-AE75-51841FD94E7F}"/>
              </a:ext>
            </a:extLst>
          </p:cNvPr>
          <p:cNvSpPr/>
          <p:nvPr/>
        </p:nvSpPr>
        <p:spPr>
          <a:xfrm>
            <a:off x="204274" y="72241"/>
            <a:ext cx="4572000" cy="4524315"/>
          </a:xfrm>
          <a:prstGeom prst="rect">
            <a:avLst/>
          </a:prstGeom>
        </p:spPr>
        <p:txBody>
          <a:bodyPr>
            <a:spAutoFit/>
          </a:bodyPr>
          <a:lstStyle/>
          <a:p>
            <a:r>
              <a:rPr lang="en-US" dirty="0"/>
              <a:t>The strategic objectives across all stages and activities proposed in this plan will be to: </a:t>
            </a:r>
          </a:p>
          <a:p>
            <a:r>
              <a:rPr lang="en-US" dirty="0"/>
              <a:t>• Identifying and </a:t>
            </a:r>
            <a:r>
              <a:rPr lang="en-US" dirty="0" err="1"/>
              <a:t>characterising</a:t>
            </a:r>
            <a:r>
              <a:rPr lang="en-US" dirty="0"/>
              <a:t> the nature of the virus and the clinical severity of the disease in the Australian context; </a:t>
            </a:r>
          </a:p>
          <a:p>
            <a:r>
              <a:rPr lang="en-US" dirty="0"/>
              <a:t>• </a:t>
            </a:r>
            <a:r>
              <a:rPr lang="en-US" dirty="0" err="1"/>
              <a:t>Minimise</a:t>
            </a:r>
            <a:r>
              <a:rPr lang="en-US" dirty="0"/>
              <a:t> transmissibility, morbidity and mortality; </a:t>
            </a:r>
          </a:p>
          <a:p>
            <a:r>
              <a:rPr lang="en-US" dirty="0"/>
              <a:t>• </a:t>
            </a:r>
            <a:r>
              <a:rPr lang="en-US" dirty="0" err="1"/>
              <a:t>Minimise</a:t>
            </a:r>
            <a:r>
              <a:rPr lang="en-US" dirty="0"/>
              <a:t> the burden on/ support health systems; and </a:t>
            </a:r>
          </a:p>
          <a:p>
            <a:r>
              <a:rPr lang="en-US" dirty="0"/>
              <a:t>• Inform, engage and empower the public.</a:t>
            </a:r>
          </a:p>
          <a:p>
            <a:r>
              <a:rPr lang="en-US" dirty="0"/>
              <a:t> The activities which should be implemented will be selected by the Australian Health Protection Principal Committee (AHPPC), in consultation with relevant parties and on advice from expert bodies. Reflecting a flexible approach …</a:t>
            </a:r>
            <a:endParaRPr lang="en-AU" dirty="0"/>
          </a:p>
        </p:txBody>
      </p:sp>
      <p:pic>
        <p:nvPicPr>
          <p:cNvPr id="10242" name="Picture 2" descr="WA's coronavirus COVID-19 pandemic plan explained — how it will ...">
            <a:extLst>
              <a:ext uri="{FF2B5EF4-FFF2-40B4-BE49-F238E27FC236}">
                <a16:creationId xmlns:a16="http://schemas.microsoft.com/office/drawing/2014/main" xmlns="" id="{53FED4D5-B16C-467E-97CA-9840BED0E1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130" y="2967282"/>
            <a:ext cx="6667500" cy="4448175"/>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Australia activates pandemic plan as COVID-19 outbreak gathers ...">
            <a:extLst>
              <a:ext uri="{FF2B5EF4-FFF2-40B4-BE49-F238E27FC236}">
                <a16:creationId xmlns:a16="http://schemas.microsoft.com/office/drawing/2014/main" xmlns="" id="{3FFFA792-F84A-42B7-8EFA-8E6F5A4BC7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9469" y="72241"/>
            <a:ext cx="4858966" cy="48589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7D51B88F-C6FD-4173-9234-F15F19EB0E01}"/>
              </a:ext>
            </a:extLst>
          </p:cNvPr>
          <p:cNvSpPr txBox="1"/>
          <p:nvPr/>
        </p:nvSpPr>
        <p:spPr>
          <a:xfrm>
            <a:off x="172190" y="4802381"/>
            <a:ext cx="3009542" cy="2000548"/>
          </a:xfrm>
          <a:prstGeom prst="rect">
            <a:avLst/>
          </a:prstGeom>
          <a:noFill/>
        </p:spPr>
        <p:txBody>
          <a:bodyPr wrap="none" rtlCol="0">
            <a:spAutoFit/>
          </a:bodyPr>
          <a:lstStyle/>
          <a:p>
            <a:r>
              <a:rPr lang="en-US" sz="3200" b="1" i="1" dirty="0"/>
              <a:t>Planning</a:t>
            </a:r>
          </a:p>
          <a:p>
            <a:r>
              <a:rPr lang="en-US" sz="1400" dirty="0"/>
              <a:t>How much state and hospital level</a:t>
            </a:r>
          </a:p>
          <a:p>
            <a:r>
              <a:rPr lang="en-US" sz="1400" dirty="0"/>
              <a:t> planning actually occurred? </a:t>
            </a:r>
            <a:endParaRPr lang="en-AU" sz="1400" dirty="0"/>
          </a:p>
          <a:p>
            <a:r>
              <a:rPr lang="en-US" sz="3200" b="1" i="1" dirty="0"/>
              <a:t>Different </a:t>
            </a:r>
          </a:p>
          <a:p>
            <a:r>
              <a:rPr lang="en-US" sz="3200" b="1" i="1" dirty="0"/>
              <a:t>objectives to fire</a:t>
            </a:r>
            <a:endParaRPr lang="en-AU" sz="3200" b="1" i="1" dirty="0"/>
          </a:p>
        </p:txBody>
      </p:sp>
    </p:spTree>
    <p:extLst>
      <p:ext uri="{BB962C8B-B14F-4D97-AF65-F5344CB8AC3E}">
        <p14:creationId xmlns:p14="http://schemas.microsoft.com/office/powerpoint/2010/main" val="2420042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ustralia's east coast threatened by blazes ahead of catastrophic ...">
            <a:extLst>
              <a:ext uri="{FF2B5EF4-FFF2-40B4-BE49-F238E27FC236}">
                <a16:creationId xmlns:a16="http://schemas.microsoft.com/office/drawing/2014/main" xmlns="" id="{BAAEC62D-6BA4-4355-AD76-F502E29E30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303" y="0"/>
            <a:ext cx="54895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7FB6F43E-57D4-4C3A-96CA-46570A457B76}"/>
              </a:ext>
            </a:extLst>
          </p:cNvPr>
          <p:cNvSpPr txBox="1"/>
          <p:nvPr/>
        </p:nvSpPr>
        <p:spPr>
          <a:xfrm>
            <a:off x="5857226" y="783298"/>
            <a:ext cx="3490507" cy="5016758"/>
          </a:xfrm>
          <a:prstGeom prst="rect">
            <a:avLst/>
          </a:prstGeom>
          <a:noFill/>
        </p:spPr>
        <p:txBody>
          <a:bodyPr wrap="none" rtlCol="0">
            <a:spAutoFit/>
          </a:bodyPr>
          <a:lstStyle/>
          <a:p>
            <a:r>
              <a:rPr lang="en-US" sz="2000" b="1" dirty="0"/>
              <a:t>A key part of planning </a:t>
            </a:r>
          </a:p>
          <a:p>
            <a:r>
              <a:rPr lang="en-US" sz="2000" b="1" dirty="0"/>
              <a:t>And preparedness is </a:t>
            </a:r>
          </a:p>
          <a:p>
            <a:r>
              <a:rPr lang="en-US" sz="2000" b="1" dirty="0"/>
              <a:t>communication about</a:t>
            </a:r>
          </a:p>
          <a:p>
            <a:r>
              <a:rPr lang="en-US" sz="2000" b="1" dirty="0"/>
              <a:t> the risk with those at risk.</a:t>
            </a:r>
          </a:p>
          <a:p>
            <a:r>
              <a:rPr lang="en-US" sz="2000" b="1" dirty="0"/>
              <a:t>Bushfire risk communication</a:t>
            </a:r>
          </a:p>
          <a:p>
            <a:r>
              <a:rPr lang="en-US" sz="2000" b="1" dirty="0"/>
              <a:t>is well established, and</a:t>
            </a:r>
          </a:p>
          <a:p>
            <a:r>
              <a:rPr lang="en-US" sz="2000" b="1" dirty="0"/>
              <a:t> the subject of many reviews.</a:t>
            </a:r>
          </a:p>
          <a:p>
            <a:endParaRPr lang="en-US" sz="2000" b="1" dirty="0"/>
          </a:p>
          <a:p>
            <a:r>
              <a:rPr lang="en-US" sz="2000" b="1" dirty="0"/>
              <a:t>Most are aware of </a:t>
            </a:r>
          </a:p>
          <a:p>
            <a:r>
              <a:rPr lang="en-US" sz="2000" b="1" dirty="0"/>
              <a:t>what is meant. </a:t>
            </a:r>
          </a:p>
          <a:p>
            <a:endParaRPr lang="en-US" sz="2000" b="1" dirty="0"/>
          </a:p>
          <a:p>
            <a:r>
              <a:rPr lang="en-US" sz="2000" b="1" dirty="0"/>
              <a:t>We have found that while the</a:t>
            </a:r>
          </a:p>
          <a:p>
            <a:r>
              <a:rPr lang="en-US" sz="2000" b="1" dirty="0"/>
              <a:t> great majority know what</a:t>
            </a:r>
          </a:p>
          <a:p>
            <a:r>
              <a:rPr lang="en-US" sz="2000" b="1" dirty="0"/>
              <a:t> the messages mean, at least </a:t>
            </a:r>
          </a:p>
          <a:p>
            <a:r>
              <a:rPr lang="en-US" sz="2000" b="1" dirty="0"/>
              <a:t>in a general sense, they do not </a:t>
            </a:r>
          </a:p>
          <a:p>
            <a:r>
              <a:rPr lang="en-US" sz="2000" b="1" dirty="0"/>
              <a:t>necessarily follow the advice.</a:t>
            </a:r>
            <a:endParaRPr lang="en-AU" sz="2000" b="1" dirty="0"/>
          </a:p>
        </p:txBody>
      </p:sp>
    </p:spTree>
    <p:extLst>
      <p:ext uri="{BB962C8B-B14F-4D97-AF65-F5344CB8AC3E}">
        <p14:creationId xmlns:p14="http://schemas.microsoft.com/office/powerpoint/2010/main" val="2352589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to do in a bushfire | QBE AU">
            <a:extLst>
              <a:ext uri="{FF2B5EF4-FFF2-40B4-BE49-F238E27FC236}">
                <a16:creationId xmlns:a16="http://schemas.microsoft.com/office/drawing/2014/main" xmlns="" id="{4B009E32-19B8-4647-965D-32A8512B1D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56501"/>
            <a:ext cx="7620000" cy="5734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332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27A44B8-7498-4AE6-8811-5EC0A614AE20}"/>
              </a:ext>
            </a:extLst>
          </p:cNvPr>
          <p:cNvSpPr>
            <a:spLocks noChangeArrowheads="1"/>
          </p:cNvSpPr>
          <p:nvPr/>
        </p:nvSpPr>
        <p:spPr bwMode="auto">
          <a:xfrm>
            <a:off x="92895" y="10507"/>
            <a:ext cx="8927252" cy="4770537"/>
          </a:xfrm>
          <a:prstGeom prst="rect">
            <a:avLst/>
          </a:prstGeom>
          <a:solidFill>
            <a:srgbClr val="FFE5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1" i="0" u="none" strike="noStrike" cap="none" normalizeH="0" baseline="0" dirty="0">
                <a:ln>
                  <a:noFill/>
                </a:ln>
                <a:solidFill>
                  <a:schemeClr val="tx1"/>
                </a:solidFill>
                <a:effectLst/>
                <a:latin typeface="Guardian Egyptian Web"/>
              </a:rPr>
              <a:t>Australia is crying out for clearer messaging 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1" i="0" u="none" strike="noStrike" cap="none" normalizeH="0" baseline="0" dirty="0">
                <a:ln>
                  <a:noFill/>
                </a:ln>
                <a:solidFill>
                  <a:schemeClr val="tx1"/>
                </a:solidFill>
                <a:effectLst/>
                <a:latin typeface="Guardian Egyptian Web"/>
              </a:rPr>
              <a:t>coronavirus, 'rambling' politicians told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1" i="0" u="none" strike="noStrike" cap="none" normalizeH="0" baseline="0" dirty="0">
              <a:ln>
                <a:noFill/>
              </a:ln>
              <a:solidFill>
                <a:schemeClr val="tx1"/>
              </a:solidFill>
              <a:effectLst/>
              <a:latin typeface="Guardian Egyptian Web"/>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Egyptian Web"/>
              </a:rPr>
              <a:t>Experts call for mass communication campaign – not ‘naff little drawings’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Egyptian Web"/>
              </a:rPr>
              <a:t>and ministers urged to relearn art of answering questions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rgbClr val="AB0613"/>
                </a:solidFill>
                <a:effectLst/>
                <a:latin typeface="Guardian Egyptian Web"/>
                <a:hlinkClick r:id="rId3"/>
              </a:rPr>
              <a:t>Follow the latest Australia coronavirus blog for live news and updates</a:t>
            </a:r>
            <a:endParaRPr kumimoji="0" lang="en-US" altLang="en-US" sz="1800" b="1" i="0" u="none" strike="noStrike" cap="none" normalizeH="0" baseline="0" dirty="0">
              <a:ln>
                <a:noFill/>
              </a:ln>
              <a:solidFill>
                <a:srgbClr val="121212"/>
              </a:solidFill>
              <a:effectLst/>
              <a:latin typeface="Guardian Egyptian Web"/>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C70000"/>
                </a:solidFill>
                <a:effectLst/>
                <a:latin typeface="Guardian Egyptian Web"/>
                <a:hlinkClick r:id="rId4"/>
              </a:rPr>
              <a:t>Melissa Davey</a:t>
            </a:r>
            <a:endParaRPr kumimoji="0" lang="en-US" altLang="en-US" sz="18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767676"/>
                </a:solidFill>
                <a:effectLst/>
                <a:latin typeface="Guardian Text Sans Web"/>
                <a:hlinkClick r:id="rId5"/>
              </a:rPr>
              <a:t> </a:t>
            </a:r>
            <a:endParaRPr kumimoji="0" lang="en-US" altLang="en-US" sz="1800" b="1" i="0" u="none" strike="noStrike" cap="none" normalizeH="0" baseline="0" dirty="0">
              <a:ln>
                <a:noFill/>
              </a:ln>
              <a:solidFill>
                <a:srgbClr val="767676"/>
              </a:solidFill>
              <a:effectLst/>
              <a:latin typeface="Guardian Text Sans Web"/>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rPr>
              <a:t>A social distancing sign at a Sydney beach. Advertising and health messaging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rPr>
              <a:t>experts have urged Australia’s government to launch a mass communication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rPr>
              <a:t>campaign on coronavirus. </a:t>
            </a:r>
            <a:r>
              <a:rPr kumimoji="0" lang="en-US" altLang="en-US" sz="1200" b="1" i="0" u="none" strike="noStrike" cap="none" normalizeH="0" baseline="0" dirty="0">
                <a:ln>
                  <a:noFill/>
                </a:ln>
                <a:solidFill>
                  <a:schemeClr val="tx1"/>
                </a:solidFill>
                <a:effectLst/>
              </a:rPr>
              <a:t>Photograph: James D Morgan/Getty Images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Text Egyptian Web"/>
              </a:rPr>
              <a:t>Amid confusion and panic in the community about social distancing measures and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Text Egyptian Web"/>
              </a:rPr>
              <a:t>school closures, advertising and health messaging experts have urged the government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Text Egyptian Web"/>
              </a:rPr>
              <a:t> to launch a mass communication campaign making use of television streaming services,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121212"/>
                </a:solidFill>
                <a:effectLst/>
                <a:latin typeface="Guardian Text Egyptian Web"/>
              </a:rPr>
              <a:t>social media and news services, and told politicians to scrap “rambling, two-minute answers”.</a:t>
            </a:r>
            <a:endParaRPr kumimoji="0" lang="en-US" altLang="en-US" sz="1800" b="1" i="0" u="none" strike="noStrike" cap="none" normalizeH="0" baseline="0" dirty="0">
              <a:ln>
                <a:noFill/>
              </a:ln>
              <a:solidFill>
                <a:schemeClr val="tx1"/>
              </a:solidFill>
              <a:effectLst/>
            </a:endParaRPr>
          </a:p>
        </p:txBody>
      </p:sp>
      <p:pic>
        <p:nvPicPr>
          <p:cNvPr id="1026" name="Picture 2" descr="A social distancing sign at Freshwater beach in Sydney">
            <a:hlinkClick r:id="rId6"/>
            <a:extLst>
              <a:ext uri="{FF2B5EF4-FFF2-40B4-BE49-F238E27FC236}">
                <a16:creationId xmlns:a16="http://schemas.microsoft.com/office/drawing/2014/main" xmlns="" id="{A076C07B-5F63-4872-BF1A-66C689E3402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36" y="4825928"/>
            <a:ext cx="2857500" cy="20081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3D7E6822-43E0-4373-9189-A33BD7F3233C}"/>
              </a:ext>
            </a:extLst>
          </p:cNvPr>
          <p:cNvSpPr txBox="1"/>
          <p:nvPr/>
        </p:nvSpPr>
        <p:spPr>
          <a:xfrm>
            <a:off x="3252808" y="4811885"/>
            <a:ext cx="5691173" cy="2062103"/>
          </a:xfrm>
          <a:prstGeom prst="rect">
            <a:avLst/>
          </a:prstGeom>
          <a:noFill/>
        </p:spPr>
        <p:txBody>
          <a:bodyPr wrap="none" rtlCol="0">
            <a:spAutoFit/>
          </a:bodyPr>
          <a:lstStyle/>
          <a:p>
            <a:r>
              <a:rPr lang="en-US" sz="1600" b="1" dirty="0"/>
              <a:t>Bushfire communication stands in contrast to that for the virus. </a:t>
            </a:r>
          </a:p>
          <a:p>
            <a:r>
              <a:rPr lang="en-US" sz="1600" dirty="0"/>
              <a:t>In the absence of long developed and tested messaging, we could</a:t>
            </a:r>
          </a:p>
          <a:p>
            <a:r>
              <a:rPr lang="en-US" sz="1600" dirty="0"/>
              <a:t>have expected that the various govt guides on risk communication</a:t>
            </a:r>
          </a:p>
          <a:p>
            <a:r>
              <a:rPr lang="en-US" sz="1600" dirty="0"/>
              <a:t> would be used. Instead it seems to have been more of a trail and</a:t>
            </a:r>
          </a:p>
          <a:p>
            <a:r>
              <a:rPr lang="en-US" sz="1600" dirty="0"/>
              <a:t> error approach, with politicians trying to correct </a:t>
            </a:r>
          </a:p>
          <a:p>
            <a:r>
              <a:rPr lang="en-US" sz="1600" dirty="0"/>
              <a:t>misinterpretations.  Any assessment needs to include overseas </a:t>
            </a:r>
          </a:p>
          <a:p>
            <a:r>
              <a:rPr lang="en-US" sz="1600" dirty="0"/>
              <a:t>sources with much more dramatic scenes and messaging.  </a:t>
            </a:r>
          </a:p>
          <a:p>
            <a:r>
              <a:rPr lang="en-US" sz="1600" b="1" dirty="0"/>
              <a:t>We could do better.  </a:t>
            </a:r>
            <a:endParaRPr lang="en-AU" sz="1600" b="1" dirty="0"/>
          </a:p>
        </p:txBody>
      </p:sp>
    </p:spTree>
    <p:extLst>
      <p:ext uri="{BB962C8B-B14F-4D97-AF65-F5344CB8AC3E}">
        <p14:creationId xmlns:p14="http://schemas.microsoft.com/office/powerpoint/2010/main" val="3947907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ocial distancing &amp; home confinement | Health and wellbeing ...">
            <a:extLst>
              <a:ext uri="{FF2B5EF4-FFF2-40B4-BE49-F238E27FC236}">
                <a16:creationId xmlns:a16="http://schemas.microsoft.com/office/drawing/2014/main" xmlns="" id="{BAC9AA87-3859-4C84-A4EF-05A3E28CC9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556E462F-A68A-43C8-8123-1A8946140779}"/>
              </a:ext>
            </a:extLst>
          </p:cNvPr>
          <p:cNvSpPr txBox="1"/>
          <p:nvPr/>
        </p:nvSpPr>
        <p:spPr>
          <a:xfrm>
            <a:off x="6935190" y="1258784"/>
            <a:ext cx="2277868" cy="707886"/>
          </a:xfrm>
          <a:prstGeom prst="rect">
            <a:avLst/>
          </a:prstGeom>
          <a:noFill/>
        </p:spPr>
        <p:txBody>
          <a:bodyPr wrap="none" rtlCol="0">
            <a:spAutoFit/>
          </a:bodyPr>
          <a:lstStyle/>
          <a:p>
            <a:r>
              <a:rPr lang="en-US" sz="2000" b="1" dirty="0"/>
              <a:t>Covid-19 </a:t>
            </a:r>
          </a:p>
          <a:p>
            <a:r>
              <a:rPr lang="en-US" sz="2000" b="1" dirty="0"/>
              <a:t>risk communication</a:t>
            </a:r>
            <a:endParaRPr lang="en-AU" sz="2000" b="1" dirty="0"/>
          </a:p>
        </p:txBody>
      </p:sp>
    </p:spTree>
    <p:extLst>
      <p:ext uri="{BB962C8B-B14F-4D97-AF65-F5344CB8AC3E}">
        <p14:creationId xmlns:p14="http://schemas.microsoft.com/office/powerpoint/2010/main" val="1623482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1015A0-80D3-4419-9F34-00AD1A9D295D}"/>
              </a:ext>
            </a:extLst>
          </p:cNvPr>
          <p:cNvSpPr>
            <a:spLocks noGrp="1"/>
          </p:cNvSpPr>
          <p:nvPr>
            <p:ph type="title"/>
          </p:nvPr>
        </p:nvSpPr>
        <p:spPr>
          <a:xfrm>
            <a:off x="628650" y="-79010"/>
            <a:ext cx="7886700" cy="1325563"/>
          </a:xfrm>
        </p:spPr>
        <p:txBody>
          <a:bodyPr>
            <a:normAutofit fontScale="90000"/>
          </a:bodyPr>
          <a:lstStyle/>
          <a:p>
            <a:pPr algn="ctr"/>
            <a:r>
              <a:rPr lang="en-US" sz="5300" b="1" dirty="0">
                <a:latin typeface="+mn-lt"/>
              </a:rPr>
              <a:t>Preparing for quarantine:</a:t>
            </a:r>
            <a:r>
              <a:rPr lang="en-US" b="1" dirty="0">
                <a:latin typeface="+mn-lt"/>
              </a:rPr>
              <a:t/>
            </a:r>
            <a:br>
              <a:rPr lang="en-US" b="1" dirty="0">
                <a:latin typeface="+mn-lt"/>
              </a:rPr>
            </a:br>
            <a:r>
              <a:rPr lang="en-US" b="1" dirty="0">
                <a:latin typeface="+mn-lt"/>
              </a:rPr>
              <a:t>Panic buying vs good practice</a:t>
            </a:r>
            <a:endParaRPr lang="en-AU" b="1" dirty="0">
              <a:latin typeface="+mn-lt"/>
            </a:endParaRPr>
          </a:p>
        </p:txBody>
      </p:sp>
      <p:sp>
        <p:nvSpPr>
          <p:cNvPr id="3" name="Content Placeholder 2">
            <a:extLst>
              <a:ext uri="{FF2B5EF4-FFF2-40B4-BE49-F238E27FC236}">
                <a16:creationId xmlns:a16="http://schemas.microsoft.com/office/drawing/2014/main" xmlns="" id="{856BFF2D-8C56-41C1-AA65-4D2C00CCF1F9}"/>
              </a:ext>
            </a:extLst>
          </p:cNvPr>
          <p:cNvSpPr>
            <a:spLocks noGrp="1"/>
          </p:cNvSpPr>
          <p:nvPr>
            <p:ph idx="1"/>
          </p:nvPr>
        </p:nvSpPr>
        <p:spPr>
          <a:xfrm>
            <a:off x="628650" y="1206917"/>
            <a:ext cx="7886700" cy="4351338"/>
          </a:xfrm>
        </p:spPr>
        <p:txBody>
          <a:bodyPr>
            <a:noAutofit/>
          </a:bodyPr>
          <a:lstStyle/>
          <a:p>
            <a:r>
              <a:rPr lang="en-US" sz="1600" b="1" dirty="0"/>
              <a:t>As part of their Risk Communication and disaster preparedness advice - Australian emergency management organization have long urged households to have supplies on hand. </a:t>
            </a:r>
          </a:p>
          <a:p>
            <a:r>
              <a:rPr lang="en-US" sz="1600" dirty="0"/>
              <a:t>The advised time period has varied from 3  to 14 days.  It assumed that you would be at home – although in fires, floods and cyclones we usually evacuate. </a:t>
            </a:r>
          </a:p>
          <a:p>
            <a:r>
              <a:rPr lang="en-US" sz="1600" dirty="0"/>
              <a:t>Few did this, but it suddenly seemed a good idea.</a:t>
            </a:r>
          </a:p>
          <a:p>
            <a:r>
              <a:rPr lang="en-AU" sz="1600" b="1" dirty="0"/>
              <a:t>We had the reality that people were being told/forced to quarantine for two weeks with no notice; and a lockdown loomed. </a:t>
            </a:r>
            <a:endParaRPr lang="en-AU" sz="1600" dirty="0"/>
          </a:p>
          <a:p>
            <a:r>
              <a:rPr lang="en-AU" sz="1600" b="1" dirty="0"/>
              <a:t>The message was clear – you need to be ready for weeks of isolation!  There was little early on about exactly what this could mean. </a:t>
            </a:r>
          </a:p>
          <a:p>
            <a:r>
              <a:rPr lang="en-AU" sz="1600" b="1" dirty="0"/>
              <a:t>So people prepared for potential quarantining and lockdowns; I’m not sure that it’s “panic buying”.  </a:t>
            </a:r>
          </a:p>
          <a:p>
            <a:r>
              <a:rPr lang="en-AU" sz="1600" dirty="0"/>
              <a:t>Some became a little overwrought – “</a:t>
            </a:r>
            <a:r>
              <a:rPr lang="en-AU" sz="1600" dirty="0" err="1"/>
              <a:t>Stoppit</a:t>
            </a:r>
            <a:r>
              <a:rPr lang="en-AU" sz="1600" dirty="0"/>
              <a:t>!” from the PM is not very effective as reassurance. </a:t>
            </a:r>
          </a:p>
          <a:p>
            <a:r>
              <a:rPr lang="en-AU" sz="1600" b="1" dirty="0"/>
              <a:t>Is “panic buying” a statement of confidence in the system? </a:t>
            </a:r>
          </a:p>
          <a:p>
            <a:r>
              <a:rPr lang="en-AU" sz="1600" dirty="0"/>
              <a:t>About a third of the food eaten in Australia is at cafes etc – but suddenly it looked to be all at home. </a:t>
            </a:r>
          </a:p>
          <a:p>
            <a:r>
              <a:rPr lang="en-AU" sz="1600" dirty="0"/>
              <a:t>The just-in-time at capacity food supply system has performed much better than we expected based on our past analysis of the logistics.  A small increase in purchases would see empty supermarket shelves, but they soon restocked.  </a:t>
            </a:r>
          </a:p>
          <a:p>
            <a:endParaRPr lang="en-AU" sz="1600" dirty="0"/>
          </a:p>
        </p:txBody>
      </p:sp>
    </p:spTree>
    <p:extLst>
      <p:ext uri="{BB962C8B-B14F-4D97-AF65-F5344CB8AC3E}">
        <p14:creationId xmlns:p14="http://schemas.microsoft.com/office/powerpoint/2010/main" val="2569793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 so scared of Coronavirus I've spent hundreds on emergency food ...">
            <a:extLst>
              <a:ext uri="{FF2B5EF4-FFF2-40B4-BE49-F238E27FC236}">
                <a16:creationId xmlns:a16="http://schemas.microsoft.com/office/drawing/2014/main" xmlns="" id="{91D54794-B42E-4936-9A1C-F0E46B9C2B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2484" y="29663"/>
            <a:ext cx="1743075" cy="261937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Keep calm and stop buying toilet paper!' Empty shelves in ...">
            <a:extLst>
              <a:ext uri="{FF2B5EF4-FFF2-40B4-BE49-F238E27FC236}">
                <a16:creationId xmlns:a16="http://schemas.microsoft.com/office/drawing/2014/main" xmlns="" id="{D59CF58A-CC9B-47E3-B9F8-527B254FB0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8691" y="21770"/>
            <a:ext cx="5428372" cy="381870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Preparing to shelter in place for coronavirus: A printable guide ...">
            <a:extLst>
              <a:ext uri="{FF2B5EF4-FFF2-40B4-BE49-F238E27FC236}">
                <a16:creationId xmlns:a16="http://schemas.microsoft.com/office/drawing/2014/main" xmlns="" id="{90347E30-00C1-47EE-B10D-64F399A07A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6" y="1659528"/>
            <a:ext cx="4016782" cy="519847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oronavirus fears prompt shoppers to stock up on essential items ...">
            <a:extLst>
              <a:ext uri="{FF2B5EF4-FFF2-40B4-BE49-F238E27FC236}">
                <a16:creationId xmlns:a16="http://schemas.microsoft.com/office/drawing/2014/main" xmlns="" id="{BD1F5863-3947-4020-B169-15FB8A4522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187" y="29663"/>
            <a:ext cx="2619375" cy="17430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FC77B73E-4262-4B33-8E53-41F9372D7444}"/>
              </a:ext>
            </a:extLst>
          </p:cNvPr>
          <p:cNvSpPr txBox="1"/>
          <p:nvPr/>
        </p:nvSpPr>
        <p:spPr>
          <a:xfrm>
            <a:off x="4215737" y="4583881"/>
            <a:ext cx="3608808" cy="1569660"/>
          </a:xfrm>
          <a:prstGeom prst="rect">
            <a:avLst/>
          </a:prstGeom>
          <a:noFill/>
        </p:spPr>
        <p:txBody>
          <a:bodyPr wrap="none" rtlCol="0">
            <a:spAutoFit/>
          </a:bodyPr>
          <a:lstStyle/>
          <a:p>
            <a:r>
              <a:rPr lang="en-US" sz="2400" b="1" dirty="0"/>
              <a:t>Some (US) advice.</a:t>
            </a:r>
          </a:p>
          <a:p>
            <a:r>
              <a:rPr lang="en-US" sz="2400" b="1" dirty="0"/>
              <a:t>Empty shelves in Australia.</a:t>
            </a:r>
          </a:p>
          <a:p>
            <a:endParaRPr lang="en-US" sz="2400" b="1" dirty="0"/>
          </a:p>
          <a:p>
            <a:endParaRPr lang="en-AU" sz="2400" b="1" dirty="0"/>
          </a:p>
        </p:txBody>
      </p:sp>
    </p:spTree>
    <p:extLst>
      <p:ext uri="{BB962C8B-B14F-4D97-AF65-F5344CB8AC3E}">
        <p14:creationId xmlns:p14="http://schemas.microsoft.com/office/powerpoint/2010/main" val="1182527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3EAF0F-656E-4BE7-93F9-91E53345CE9D}"/>
              </a:ext>
            </a:extLst>
          </p:cNvPr>
          <p:cNvSpPr>
            <a:spLocks noGrp="1"/>
          </p:cNvSpPr>
          <p:nvPr>
            <p:ph type="title"/>
          </p:nvPr>
        </p:nvSpPr>
        <p:spPr/>
        <p:txBody>
          <a:bodyPr/>
          <a:lstStyle/>
          <a:p>
            <a:pPr algn="ctr"/>
            <a:r>
              <a:rPr lang="en-US" b="1" dirty="0"/>
              <a:t>Today</a:t>
            </a:r>
            <a:endParaRPr lang="en-AU" b="1" dirty="0"/>
          </a:p>
        </p:txBody>
      </p:sp>
      <p:sp>
        <p:nvSpPr>
          <p:cNvPr id="3" name="Content Placeholder 2">
            <a:extLst>
              <a:ext uri="{FF2B5EF4-FFF2-40B4-BE49-F238E27FC236}">
                <a16:creationId xmlns:a16="http://schemas.microsoft.com/office/drawing/2014/main" xmlns="" id="{E617D317-0F41-4BEC-B437-FE7730B85282}"/>
              </a:ext>
            </a:extLst>
          </p:cNvPr>
          <p:cNvSpPr>
            <a:spLocks noGrp="1"/>
          </p:cNvSpPr>
          <p:nvPr>
            <p:ph idx="1"/>
          </p:nvPr>
        </p:nvSpPr>
        <p:spPr/>
        <p:txBody>
          <a:bodyPr>
            <a:normAutofit lnSpcReduction="10000"/>
          </a:bodyPr>
          <a:lstStyle/>
          <a:p>
            <a:r>
              <a:rPr lang="en-US" dirty="0"/>
              <a:t>Two systemic risks…the summer fires and Covid-19</a:t>
            </a:r>
          </a:p>
          <a:p>
            <a:r>
              <a:rPr lang="en-US" dirty="0"/>
              <a:t>They occurred together? </a:t>
            </a:r>
          </a:p>
          <a:p>
            <a:r>
              <a:rPr lang="en-US" dirty="0"/>
              <a:t>Timing of the two crises – luck?</a:t>
            </a:r>
          </a:p>
          <a:p>
            <a:r>
              <a:rPr lang="en-US" dirty="0"/>
              <a:t>Planning and preparation</a:t>
            </a:r>
          </a:p>
          <a:p>
            <a:r>
              <a:rPr lang="en-US" dirty="0"/>
              <a:t>Who runs the show?</a:t>
            </a:r>
          </a:p>
          <a:p>
            <a:r>
              <a:rPr lang="en-US" dirty="0"/>
              <a:t>Risk communication</a:t>
            </a:r>
          </a:p>
          <a:p>
            <a:r>
              <a:rPr lang="en-US" dirty="0"/>
              <a:t>Preparing for quarantine</a:t>
            </a:r>
          </a:p>
          <a:p>
            <a:r>
              <a:rPr lang="en-US" dirty="0"/>
              <a:t>Planning or flexibility and adaptation? </a:t>
            </a:r>
          </a:p>
          <a:p>
            <a:r>
              <a:rPr lang="en-US" dirty="0"/>
              <a:t>Recovery for both</a:t>
            </a:r>
          </a:p>
          <a:p>
            <a:endParaRPr lang="en-AU" dirty="0"/>
          </a:p>
        </p:txBody>
      </p:sp>
    </p:spTree>
    <p:extLst>
      <p:ext uri="{BB962C8B-B14F-4D97-AF65-F5344CB8AC3E}">
        <p14:creationId xmlns:p14="http://schemas.microsoft.com/office/powerpoint/2010/main" val="1040444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Australian army soldiers cuddle, feed koalas rescued from ...">
            <a:extLst>
              <a:ext uri="{FF2B5EF4-FFF2-40B4-BE49-F238E27FC236}">
                <a16:creationId xmlns:a16="http://schemas.microsoft.com/office/drawing/2014/main" xmlns="" id="{8CE4EDAE-627D-4A5D-80D3-B8AB65C48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2165"/>
            <a:ext cx="4678241" cy="261981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PNG and Pacific troops thanked for deployment during Australia's ...">
            <a:extLst>
              <a:ext uri="{FF2B5EF4-FFF2-40B4-BE49-F238E27FC236}">
                <a16:creationId xmlns:a16="http://schemas.microsoft.com/office/drawing/2014/main" xmlns="" id="{BF016183-1069-4F28-8336-E18C521F93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2373" y="1178602"/>
            <a:ext cx="5171627" cy="345021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4F20475E-E863-4555-A3E4-1F854C959102}"/>
              </a:ext>
            </a:extLst>
          </p:cNvPr>
          <p:cNvSpPr txBox="1"/>
          <p:nvPr/>
        </p:nvSpPr>
        <p:spPr>
          <a:xfrm>
            <a:off x="486256" y="223418"/>
            <a:ext cx="8437503" cy="830997"/>
          </a:xfrm>
          <a:prstGeom prst="rect">
            <a:avLst/>
          </a:prstGeom>
          <a:noFill/>
        </p:spPr>
        <p:txBody>
          <a:bodyPr wrap="none" rtlCol="0">
            <a:spAutoFit/>
          </a:bodyPr>
          <a:lstStyle/>
          <a:p>
            <a:r>
              <a:rPr lang="en-US" sz="2400" b="1" dirty="0"/>
              <a:t>Capacity expansion for bushfires:</a:t>
            </a:r>
          </a:p>
          <a:p>
            <a:r>
              <a:rPr lang="en-US" sz="2400" b="1" dirty="0"/>
              <a:t>Australian and overseas military assisting with bushfire response</a:t>
            </a:r>
            <a:endParaRPr lang="en-AU" sz="2400" b="1" dirty="0"/>
          </a:p>
        </p:txBody>
      </p:sp>
      <p:pic>
        <p:nvPicPr>
          <p:cNvPr id="16390" name="Picture 6" descr="Army, CFS tell KI residents to evacuate as fires again take hold">
            <a:extLst>
              <a:ext uri="{FF2B5EF4-FFF2-40B4-BE49-F238E27FC236}">
                <a16:creationId xmlns:a16="http://schemas.microsoft.com/office/drawing/2014/main" xmlns="" id="{6E07441E-D5BC-4304-983A-B5B6E3579C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30337"/>
            <a:ext cx="5917183" cy="316743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473C37F3-AB61-45B9-8523-7E59D57D0903}"/>
              </a:ext>
            </a:extLst>
          </p:cNvPr>
          <p:cNvSpPr txBox="1"/>
          <p:nvPr/>
        </p:nvSpPr>
        <p:spPr>
          <a:xfrm>
            <a:off x="6068297" y="5237018"/>
            <a:ext cx="2924006" cy="707886"/>
          </a:xfrm>
          <a:prstGeom prst="rect">
            <a:avLst/>
          </a:prstGeom>
          <a:noFill/>
        </p:spPr>
        <p:txBody>
          <a:bodyPr wrap="none" rtlCol="0">
            <a:spAutoFit/>
          </a:bodyPr>
          <a:lstStyle/>
          <a:p>
            <a:r>
              <a:rPr lang="en-US" sz="2000" b="1" dirty="0"/>
              <a:t>Plus overseas fire-fighters</a:t>
            </a:r>
          </a:p>
          <a:p>
            <a:r>
              <a:rPr lang="en-US" sz="2000" b="1" dirty="0"/>
              <a:t>&amp; equipment</a:t>
            </a:r>
            <a:endParaRPr lang="en-AU" sz="2000" b="1" dirty="0"/>
          </a:p>
        </p:txBody>
      </p:sp>
    </p:spTree>
    <p:extLst>
      <p:ext uri="{BB962C8B-B14F-4D97-AF65-F5344CB8AC3E}">
        <p14:creationId xmlns:p14="http://schemas.microsoft.com/office/powerpoint/2010/main" val="1615204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163742-3C9B-42BA-BCE4-6D14625A04CC}"/>
              </a:ext>
            </a:extLst>
          </p:cNvPr>
          <p:cNvSpPr>
            <a:spLocks noGrp="1"/>
          </p:cNvSpPr>
          <p:nvPr>
            <p:ph type="title"/>
          </p:nvPr>
        </p:nvSpPr>
        <p:spPr>
          <a:xfrm>
            <a:off x="628650" y="127621"/>
            <a:ext cx="7886700" cy="1325563"/>
          </a:xfrm>
        </p:spPr>
        <p:txBody>
          <a:bodyPr/>
          <a:lstStyle/>
          <a:p>
            <a:pPr algn="ctr"/>
            <a:r>
              <a:rPr lang="en-US" b="1" dirty="0">
                <a:latin typeface="+mn-lt"/>
              </a:rPr>
              <a:t>Planning &amp; preparation includes capacity expansion</a:t>
            </a:r>
            <a:endParaRPr lang="en-AU" b="1" dirty="0">
              <a:latin typeface="+mn-lt"/>
            </a:endParaRPr>
          </a:p>
        </p:txBody>
      </p:sp>
      <p:sp>
        <p:nvSpPr>
          <p:cNvPr id="3" name="Content Placeholder 2">
            <a:extLst>
              <a:ext uri="{FF2B5EF4-FFF2-40B4-BE49-F238E27FC236}">
                <a16:creationId xmlns:a16="http://schemas.microsoft.com/office/drawing/2014/main" xmlns="" id="{EACA104B-C13A-42B5-B746-2EAC43B3F74A}"/>
              </a:ext>
            </a:extLst>
          </p:cNvPr>
          <p:cNvSpPr>
            <a:spLocks noGrp="1"/>
          </p:cNvSpPr>
          <p:nvPr>
            <p:ph idx="1"/>
          </p:nvPr>
        </p:nvSpPr>
        <p:spPr>
          <a:xfrm>
            <a:off x="628650" y="1504994"/>
            <a:ext cx="7886700" cy="5038310"/>
          </a:xfrm>
        </p:spPr>
        <p:txBody>
          <a:bodyPr>
            <a:normAutofit fontScale="62500" lnSpcReduction="20000"/>
          </a:bodyPr>
          <a:lstStyle/>
          <a:p>
            <a:r>
              <a:rPr lang="en-US" b="1" dirty="0"/>
              <a:t>Long lasting bushfires </a:t>
            </a:r>
            <a:r>
              <a:rPr lang="en-US" dirty="0"/>
              <a:t>have occasionally challenged Australia’s capacity;</a:t>
            </a:r>
          </a:p>
          <a:p>
            <a:r>
              <a:rPr lang="en-US" dirty="0"/>
              <a:t>The NSW Rural Fire Service has over 70,000 members, but fielded only 3,500 or so fire fighters on some of its busiest days last summer;</a:t>
            </a:r>
          </a:p>
          <a:p>
            <a:r>
              <a:rPr lang="en-US" dirty="0"/>
              <a:t>Capacity is boosted through drawing on city fire brigades, overseas fire fighters, and this summer Australian army reservists and overseas military. </a:t>
            </a:r>
            <a:r>
              <a:rPr lang="en-AU" dirty="0"/>
              <a:t>This option is expensive and has limits.  There is also some rural push-back against a centralised system with priorities and thinking that does not always align with the local view</a:t>
            </a:r>
            <a:r>
              <a:rPr lang="en-US" dirty="0"/>
              <a:t>;</a:t>
            </a:r>
          </a:p>
          <a:p>
            <a:r>
              <a:rPr lang="en-US" b="1" dirty="0"/>
              <a:t>For the virus capacity </a:t>
            </a:r>
            <a:r>
              <a:rPr lang="en-US" dirty="0"/>
              <a:t>includes the people taking action to reduce infection spread, as well as expanding hospital capacity to meet the likely demand from many very ill people.  I heard an interview with the Dr in charge of virus response at </a:t>
            </a:r>
            <a:r>
              <a:rPr lang="en-US" dirty="0" err="1"/>
              <a:t>Westmead</a:t>
            </a:r>
            <a:r>
              <a:rPr lang="en-US" dirty="0"/>
              <a:t> Hospital when she mentioned they had prepared 12 beds.  From contacts within the medical system it is clear that the medics were pushing for much more, much faster.  Eventually, wards were cleared for the expected virus cases; </a:t>
            </a:r>
          </a:p>
          <a:p>
            <a:r>
              <a:rPr lang="en-US" dirty="0"/>
              <a:t>Meanwhile media showed the Chinese and others preparing new and makeshift hospitals for thousands;  </a:t>
            </a:r>
          </a:p>
          <a:p>
            <a:r>
              <a:rPr lang="en-US" dirty="0"/>
              <a:t>Fortunately, the relatively low number of cases were within our capacity.  Note that like many countries, we had shortages of protective gear for medical staff. It appears that our planning assumed that in a global pandemic trade in critical supplies would remain normal.  </a:t>
            </a:r>
          </a:p>
          <a:p>
            <a:endParaRPr lang="en-US" dirty="0"/>
          </a:p>
          <a:p>
            <a:endParaRPr lang="en-AU" dirty="0"/>
          </a:p>
        </p:txBody>
      </p:sp>
    </p:spTree>
    <p:extLst>
      <p:ext uri="{BB962C8B-B14F-4D97-AF65-F5344CB8AC3E}">
        <p14:creationId xmlns:p14="http://schemas.microsoft.com/office/powerpoint/2010/main" val="529356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Coronavirus UK: Army finish London NHS Nightingale Hospital ...">
            <a:extLst>
              <a:ext uri="{FF2B5EF4-FFF2-40B4-BE49-F238E27FC236}">
                <a16:creationId xmlns:a16="http://schemas.microsoft.com/office/drawing/2014/main" xmlns="" id="{ABF0652E-7DCB-43AE-B75F-0758A56556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93" y="2583"/>
            <a:ext cx="6139543" cy="4090897"/>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oronavirus: Inside one of Italy's makeshift hospitals | World ...">
            <a:extLst>
              <a:ext uri="{FF2B5EF4-FFF2-40B4-BE49-F238E27FC236}">
                <a16:creationId xmlns:a16="http://schemas.microsoft.com/office/drawing/2014/main" xmlns="" id="{37904792-52DC-4C7F-B183-8AE3F038B75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830" y="3244487"/>
            <a:ext cx="6479177" cy="36445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CBD66B9F-605D-417C-B640-9243BF0CD25A}"/>
              </a:ext>
            </a:extLst>
          </p:cNvPr>
          <p:cNvSpPr txBox="1"/>
          <p:nvPr/>
        </p:nvSpPr>
        <p:spPr>
          <a:xfrm>
            <a:off x="6135901" y="436062"/>
            <a:ext cx="3154133" cy="1631216"/>
          </a:xfrm>
          <a:prstGeom prst="rect">
            <a:avLst/>
          </a:prstGeom>
          <a:noFill/>
        </p:spPr>
        <p:txBody>
          <a:bodyPr wrap="none" rtlCol="0">
            <a:spAutoFit/>
          </a:bodyPr>
          <a:lstStyle/>
          <a:p>
            <a:r>
              <a:rPr lang="en-US" sz="2000" b="1" dirty="0"/>
              <a:t>Planning &amp; preparation </a:t>
            </a:r>
          </a:p>
          <a:p>
            <a:r>
              <a:rPr lang="en-US" sz="2000" b="1" dirty="0"/>
              <a:t>includes </a:t>
            </a:r>
          </a:p>
          <a:p>
            <a:r>
              <a:rPr lang="en-US" sz="2000" b="1" dirty="0"/>
              <a:t>expanding capacity:</a:t>
            </a:r>
          </a:p>
          <a:p>
            <a:r>
              <a:rPr lang="en-US" sz="2000" b="1" dirty="0"/>
              <a:t>London’s 4000 bed hospital</a:t>
            </a:r>
          </a:p>
          <a:p>
            <a:r>
              <a:rPr lang="en-US" sz="2000" b="1" dirty="0"/>
              <a:t>&amp; an overflow ward in Italy </a:t>
            </a:r>
            <a:endParaRPr lang="en-AU" sz="2000" b="1" dirty="0"/>
          </a:p>
        </p:txBody>
      </p:sp>
      <p:sp>
        <p:nvSpPr>
          <p:cNvPr id="4" name="TextBox 3">
            <a:extLst>
              <a:ext uri="{FF2B5EF4-FFF2-40B4-BE49-F238E27FC236}">
                <a16:creationId xmlns:a16="http://schemas.microsoft.com/office/drawing/2014/main" xmlns="" id="{C115CEC3-40E3-43B8-8B6D-D0C7C1E09761}"/>
              </a:ext>
            </a:extLst>
          </p:cNvPr>
          <p:cNvSpPr txBox="1"/>
          <p:nvPr/>
        </p:nvSpPr>
        <p:spPr>
          <a:xfrm>
            <a:off x="78376" y="4689562"/>
            <a:ext cx="2712024" cy="1323439"/>
          </a:xfrm>
          <a:prstGeom prst="rect">
            <a:avLst/>
          </a:prstGeom>
          <a:noFill/>
        </p:spPr>
        <p:txBody>
          <a:bodyPr wrap="none" rtlCol="0">
            <a:spAutoFit/>
          </a:bodyPr>
          <a:lstStyle/>
          <a:p>
            <a:r>
              <a:rPr lang="en-US" sz="2000" b="1" dirty="0"/>
              <a:t>We saw the Chinese </a:t>
            </a:r>
          </a:p>
          <a:p>
            <a:r>
              <a:rPr lang="en-US" sz="2000" b="1" dirty="0"/>
              <a:t>build new hospitals and</a:t>
            </a:r>
          </a:p>
          <a:p>
            <a:r>
              <a:rPr lang="en-US" sz="2000" b="1" dirty="0"/>
              <a:t>repurpose buildings. </a:t>
            </a:r>
          </a:p>
          <a:p>
            <a:r>
              <a:rPr lang="en-US" sz="2000" b="1" dirty="0"/>
              <a:t>What are we doing?  </a:t>
            </a:r>
            <a:endParaRPr lang="en-AU" sz="2000" b="1" dirty="0"/>
          </a:p>
        </p:txBody>
      </p:sp>
    </p:spTree>
    <p:extLst>
      <p:ext uri="{BB962C8B-B14F-4D97-AF65-F5344CB8AC3E}">
        <p14:creationId xmlns:p14="http://schemas.microsoft.com/office/powerpoint/2010/main" val="1638086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4 passengers on Ruby Princess cruise in Sydney positive for COVID ...">
            <a:extLst>
              <a:ext uri="{FF2B5EF4-FFF2-40B4-BE49-F238E27FC236}">
                <a16:creationId xmlns:a16="http://schemas.microsoft.com/office/drawing/2014/main" xmlns="" id="{1239808E-F309-4A89-9E97-0DADB34A1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8018" y="-1493670"/>
            <a:ext cx="9144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Australia bushfires: Three Americans killed as water-bombing plane ...">
            <a:extLst>
              <a:ext uri="{FF2B5EF4-FFF2-40B4-BE49-F238E27FC236}">
                <a16:creationId xmlns:a16="http://schemas.microsoft.com/office/drawing/2014/main" xmlns="" id="{AF13CB54-F8EA-405F-8973-72E8C4032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188" y="5096898"/>
            <a:ext cx="2705100" cy="16859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24AEE1D0-79D5-44D5-B6AA-9C93A72E829C}"/>
              </a:ext>
            </a:extLst>
          </p:cNvPr>
          <p:cNvSpPr/>
          <p:nvPr/>
        </p:nvSpPr>
        <p:spPr>
          <a:xfrm>
            <a:off x="115822" y="4994382"/>
            <a:ext cx="4572000" cy="2308324"/>
          </a:xfrm>
          <a:prstGeom prst="rect">
            <a:avLst/>
          </a:prstGeom>
        </p:spPr>
        <p:txBody>
          <a:bodyPr>
            <a:spAutoFit/>
          </a:bodyPr>
          <a:lstStyle/>
          <a:p>
            <a:r>
              <a:rPr lang="en-US" sz="1400" dirty="0">
                <a:solidFill>
                  <a:srgbClr val="121212"/>
                </a:solidFill>
                <a:latin typeface="Guardian Egyptian Web"/>
              </a:rPr>
              <a:t>Tasmania to close Covid-19 hotspot hospitals and shut down retail trading in north-west – as it happened.  </a:t>
            </a:r>
            <a:r>
              <a:rPr lang="en-US" sz="1400" b="1" dirty="0">
                <a:solidFill>
                  <a:srgbClr val="121212"/>
                </a:solidFill>
                <a:latin typeface="Guardian Egyptian Web"/>
              </a:rPr>
              <a:t>Sixty-one of the state’s 133 confirmed cases are linked to the hospitals and 35 are healthcare workers. </a:t>
            </a:r>
          </a:p>
          <a:p>
            <a:endParaRPr lang="en-US" sz="1400" b="1" dirty="0">
              <a:solidFill>
                <a:srgbClr val="121212"/>
              </a:solidFill>
              <a:latin typeface="Guardian Egyptian Web"/>
            </a:endParaRPr>
          </a:p>
          <a:p>
            <a:r>
              <a:rPr lang="en-US" sz="1400" b="1" dirty="0">
                <a:solidFill>
                  <a:srgbClr val="121212"/>
                </a:solidFill>
                <a:latin typeface="Guardian Egyptian Web"/>
              </a:rPr>
              <a:t>The </a:t>
            </a:r>
            <a:r>
              <a:rPr lang="en-US" sz="1400" b="1" dirty="0" err="1">
                <a:solidFill>
                  <a:srgbClr val="121212"/>
                </a:solidFill>
                <a:latin typeface="Guardian Egyptian Web"/>
              </a:rPr>
              <a:t>Orroral</a:t>
            </a:r>
            <a:r>
              <a:rPr lang="en-US" sz="1400" b="1" dirty="0">
                <a:solidFill>
                  <a:srgbClr val="121212"/>
                </a:solidFill>
                <a:latin typeface="Guardian Egyptian Web"/>
              </a:rPr>
              <a:t> valley fire threatening Canberra was started by a military helicopter. There were other serious aircraft incidents in NSW. </a:t>
            </a:r>
          </a:p>
          <a:p>
            <a:endParaRPr lang="en-US" sz="1400" b="1" i="0" dirty="0">
              <a:solidFill>
                <a:srgbClr val="121212"/>
              </a:solidFill>
              <a:effectLst/>
              <a:latin typeface="Guardian Egyptian Web"/>
            </a:endParaRPr>
          </a:p>
          <a:p>
            <a:endParaRPr lang="en-US" b="1" i="0" dirty="0">
              <a:solidFill>
                <a:srgbClr val="121212"/>
              </a:solidFill>
              <a:effectLst/>
              <a:latin typeface="Guardian Egyptian Web"/>
            </a:endParaRPr>
          </a:p>
        </p:txBody>
      </p:sp>
      <p:pic>
        <p:nvPicPr>
          <p:cNvPr id="7176" name="Picture 8" descr="Firefighters at the forefront of climate change battlelines ...">
            <a:extLst>
              <a:ext uri="{FF2B5EF4-FFF2-40B4-BE49-F238E27FC236}">
                <a16:creationId xmlns:a16="http://schemas.microsoft.com/office/drawing/2014/main" xmlns="" id="{518543DD-A6FB-4F06-B934-0C0B3089B5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1421" y="-478003"/>
            <a:ext cx="6800110" cy="3907004"/>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Army helicopter believed to have caused Orroral Valley fire ...">
            <a:extLst>
              <a:ext uri="{FF2B5EF4-FFF2-40B4-BE49-F238E27FC236}">
                <a16:creationId xmlns:a16="http://schemas.microsoft.com/office/drawing/2014/main" xmlns="" id="{733D06BF-5933-4B24-B22F-B8A381A19B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1513" y="2656799"/>
            <a:ext cx="5090563" cy="24392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76E6F494-BC92-42D9-B762-A0C1F2108D22}"/>
              </a:ext>
            </a:extLst>
          </p:cNvPr>
          <p:cNvSpPr txBox="1"/>
          <p:nvPr/>
        </p:nvSpPr>
        <p:spPr>
          <a:xfrm>
            <a:off x="234257" y="3152499"/>
            <a:ext cx="4116063" cy="1754326"/>
          </a:xfrm>
          <a:prstGeom prst="rect">
            <a:avLst/>
          </a:prstGeom>
          <a:noFill/>
        </p:spPr>
        <p:txBody>
          <a:bodyPr wrap="none" rtlCol="0">
            <a:spAutoFit/>
          </a:bodyPr>
          <a:lstStyle/>
          <a:p>
            <a:r>
              <a:rPr lang="en-US" sz="2800" b="1" i="1" dirty="0"/>
              <a:t>Mistakes &amp; accidents</a:t>
            </a:r>
          </a:p>
          <a:p>
            <a:r>
              <a:rPr lang="en-US" sz="2000" b="1" i="1" dirty="0"/>
              <a:t>We are not perfect &amp; need </a:t>
            </a:r>
          </a:p>
          <a:p>
            <a:r>
              <a:rPr lang="en-US" sz="2000" b="1" i="1" dirty="0"/>
              <a:t>to understand that. There have been </a:t>
            </a:r>
          </a:p>
          <a:p>
            <a:r>
              <a:rPr lang="en-US" sz="2000" b="1" i="1" dirty="0"/>
              <a:t>significant mistakes which have </a:t>
            </a:r>
          </a:p>
          <a:p>
            <a:r>
              <a:rPr lang="en-US" sz="2000" b="1" i="1" dirty="0"/>
              <a:t>accelerated the spread of the virus. </a:t>
            </a:r>
            <a:endParaRPr lang="en-AU" sz="2000" b="1" i="1" dirty="0"/>
          </a:p>
        </p:txBody>
      </p:sp>
    </p:spTree>
    <p:extLst>
      <p:ext uri="{BB962C8B-B14F-4D97-AF65-F5344CB8AC3E}">
        <p14:creationId xmlns:p14="http://schemas.microsoft.com/office/powerpoint/2010/main" val="3903005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hese are the countries best prepared for health emergencies ...">
            <a:extLst>
              <a:ext uri="{FF2B5EF4-FFF2-40B4-BE49-F238E27FC236}">
                <a16:creationId xmlns:a16="http://schemas.microsoft.com/office/drawing/2014/main" xmlns="" id="{0CD88809-54CD-492C-B850-5FC2818BBA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310" y="1022555"/>
            <a:ext cx="8329302" cy="59681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BE8029E3-DAF2-4876-905E-D368CDA99A40}"/>
              </a:ext>
            </a:extLst>
          </p:cNvPr>
          <p:cNvSpPr txBox="1"/>
          <p:nvPr/>
        </p:nvSpPr>
        <p:spPr>
          <a:xfrm>
            <a:off x="234818" y="16786"/>
            <a:ext cx="9040552" cy="1200329"/>
          </a:xfrm>
          <a:prstGeom prst="rect">
            <a:avLst/>
          </a:prstGeom>
          <a:noFill/>
        </p:spPr>
        <p:txBody>
          <a:bodyPr wrap="none" rtlCol="0">
            <a:spAutoFit/>
          </a:bodyPr>
          <a:lstStyle/>
          <a:p>
            <a:r>
              <a:rPr lang="en-US" b="1" dirty="0"/>
              <a:t>A problem with plans? </a:t>
            </a:r>
          </a:p>
          <a:p>
            <a:r>
              <a:rPr lang="en-US" b="1" dirty="0"/>
              <a:t>This index of pandemic preparedness predates Covid-19.  It has been described as fake news.</a:t>
            </a:r>
          </a:p>
          <a:p>
            <a:r>
              <a:rPr lang="en-US" b="1" dirty="0"/>
              <a:t>Instead of being the best, the top two countries listed might instead end up being viewed </a:t>
            </a:r>
          </a:p>
          <a:p>
            <a:r>
              <a:rPr lang="en-US" b="1" dirty="0"/>
              <a:t>as among the world’s poorer performers. </a:t>
            </a:r>
            <a:endParaRPr lang="en-AU" b="1" dirty="0"/>
          </a:p>
        </p:txBody>
      </p:sp>
    </p:spTree>
    <p:extLst>
      <p:ext uri="{BB962C8B-B14F-4D97-AF65-F5344CB8AC3E}">
        <p14:creationId xmlns:p14="http://schemas.microsoft.com/office/powerpoint/2010/main" val="1211486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C07B13-8FDF-4401-83E6-826B8B3879A0}"/>
              </a:ext>
            </a:extLst>
          </p:cNvPr>
          <p:cNvSpPr>
            <a:spLocks noGrp="1"/>
          </p:cNvSpPr>
          <p:nvPr>
            <p:ph type="title"/>
          </p:nvPr>
        </p:nvSpPr>
        <p:spPr/>
        <p:txBody>
          <a:bodyPr/>
          <a:lstStyle/>
          <a:p>
            <a:pPr algn="ctr"/>
            <a:r>
              <a:rPr lang="en-US" b="1" dirty="0">
                <a:latin typeface="+mn-lt"/>
              </a:rPr>
              <a:t>Plans or</a:t>
            </a:r>
            <a:br>
              <a:rPr lang="en-US" b="1" dirty="0">
                <a:latin typeface="+mn-lt"/>
              </a:rPr>
            </a:br>
            <a:r>
              <a:rPr lang="en-US" b="1" dirty="0">
                <a:latin typeface="+mn-lt"/>
              </a:rPr>
              <a:t>Flexibility &amp; adaptability?</a:t>
            </a:r>
            <a:endParaRPr lang="en-AU" b="1" dirty="0">
              <a:latin typeface="+mn-lt"/>
            </a:endParaRPr>
          </a:p>
        </p:txBody>
      </p:sp>
      <p:sp>
        <p:nvSpPr>
          <p:cNvPr id="3" name="Content Placeholder 2">
            <a:extLst>
              <a:ext uri="{FF2B5EF4-FFF2-40B4-BE49-F238E27FC236}">
                <a16:creationId xmlns:a16="http://schemas.microsoft.com/office/drawing/2014/main" xmlns="" id="{F7773099-B9DE-421B-A200-5C6FABBD1802}"/>
              </a:ext>
            </a:extLst>
          </p:cNvPr>
          <p:cNvSpPr>
            <a:spLocks noGrp="1"/>
          </p:cNvSpPr>
          <p:nvPr>
            <p:ph idx="1"/>
          </p:nvPr>
        </p:nvSpPr>
        <p:spPr>
          <a:xfrm>
            <a:off x="628650" y="1849374"/>
            <a:ext cx="7886700" cy="4848311"/>
          </a:xfrm>
        </p:spPr>
        <p:txBody>
          <a:bodyPr>
            <a:normAutofit fontScale="62500" lnSpcReduction="20000"/>
          </a:bodyPr>
          <a:lstStyle/>
          <a:p>
            <a:r>
              <a:rPr lang="en-US" sz="3800" dirty="0"/>
              <a:t>Plans aside – people, governments and much commerce have been extraordinarily adaptable. </a:t>
            </a:r>
          </a:p>
          <a:p>
            <a:r>
              <a:rPr lang="en-AU" sz="3800" b="1" dirty="0"/>
              <a:t>This is fundamental to the definition of a resilient nation. </a:t>
            </a:r>
          </a:p>
          <a:p>
            <a:r>
              <a:rPr lang="en-AU" sz="3800" dirty="0"/>
              <a:t>We are very fond of planning even though we know that plans as such are often of limited value. Some have railed against the apparent lack of plans and prep.  But the planning process is what is of value, as is an ability to adapt as circumstances are rarely exactly as imagined, or as set down in a politically acceptable plan. </a:t>
            </a:r>
          </a:p>
          <a:p>
            <a:r>
              <a:rPr lang="en-AU" sz="3800" b="1" dirty="0"/>
              <a:t>We need to emphasise, again, the value of learning, flexibility and rapid adjustment </a:t>
            </a:r>
            <a:r>
              <a:rPr lang="en-AU" sz="3800" dirty="0"/>
              <a:t>in the face of novel dynamic circumstances with great uncertainty.  (Of course, we have had little choice.)</a:t>
            </a:r>
          </a:p>
          <a:p>
            <a:r>
              <a:rPr lang="en-AU" sz="3800" dirty="0"/>
              <a:t>A second major test of adaptability and resilience is around the corner – as we restart the economy. </a:t>
            </a:r>
          </a:p>
          <a:p>
            <a:endParaRPr lang="en-AU" dirty="0"/>
          </a:p>
        </p:txBody>
      </p:sp>
    </p:spTree>
    <p:extLst>
      <p:ext uri="{BB962C8B-B14F-4D97-AF65-F5344CB8AC3E}">
        <p14:creationId xmlns:p14="http://schemas.microsoft.com/office/powerpoint/2010/main" val="3882031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The Best Things To See and Do in Newtown, Sydney">
            <a:extLst>
              <a:ext uri="{FF2B5EF4-FFF2-40B4-BE49-F238E27FC236}">
                <a16:creationId xmlns:a16="http://schemas.microsoft.com/office/drawing/2014/main" xmlns="" id="{35A5A95F-1DFE-4176-9F3C-8DCFA2B83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468" y="3134251"/>
            <a:ext cx="5759532" cy="3844687"/>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Coronavirus: Pictures of Bondi Beach packed with tourists spark ...">
            <a:extLst>
              <a:ext uri="{FF2B5EF4-FFF2-40B4-BE49-F238E27FC236}">
                <a16:creationId xmlns:a16="http://schemas.microsoft.com/office/drawing/2014/main" xmlns="" id="{287D9620-39C3-4E9B-A069-EF68AB0E0C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90" y="-138051"/>
            <a:ext cx="6341424" cy="3567051"/>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Bondi Beach during a pandemic: No intelligent life seen">
            <a:extLst>
              <a:ext uri="{FF2B5EF4-FFF2-40B4-BE49-F238E27FC236}">
                <a16:creationId xmlns:a16="http://schemas.microsoft.com/office/drawing/2014/main" xmlns="" id="{9BE8A0F6-AB55-456D-9732-184F41208D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90" y="1840608"/>
            <a:ext cx="4077092" cy="543444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F78B43B9-80A6-43DE-BAED-0E5FC1E1C45C}"/>
              </a:ext>
            </a:extLst>
          </p:cNvPr>
          <p:cNvSpPr txBox="1"/>
          <p:nvPr/>
        </p:nvSpPr>
        <p:spPr>
          <a:xfrm>
            <a:off x="6319096" y="800873"/>
            <a:ext cx="2869247" cy="923330"/>
          </a:xfrm>
          <a:prstGeom prst="rect">
            <a:avLst/>
          </a:prstGeom>
          <a:noFill/>
        </p:spPr>
        <p:txBody>
          <a:bodyPr wrap="none" rtlCol="0">
            <a:spAutoFit/>
          </a:bodyPr>
          <a:lstStyle/>
          <a:p>
            <a:r>
              <a:rPr lang="en-US" b="1" dirty="0"/>
              <a:t>Will recovery look </a:t>
            </a:r>
          </a:p>
          <a:p>
            <a:r>
              <a:rPr lang="en-US" b="1" dirty="0"/>
              <a:t>like this?  A sudden </a:t>
            </a:r>
          </a:p>
          <a:p>
            <a:r>
              <a:rPr lang="en-US" b="1" dirty="0"/>
              <a:t>ramping up of the economy.</a:t>
            </a:r>
            <a:endParaRPr lang="en-AU" b="1" dirty="0"/>
          </a:p>
        </p:txBody>
      </p:sp>
    </p:spTree>
    <p:extLst>
      <p:ext uri="{BB962C8B-B14F-4D97-AF65-F5344CB8AC3E}">
        <p14:creationId xmlns:p14="http://schemas.microsoft.com/office/powerpoint/2010/main" val="21788923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ountries in lockdown should try what Singapore is doing ...">
            <a:extLst>
              <a:ext uri="{FF2B5EF4-FFF2-40B4-BE49-F238E27FC236}">
                <a16:creationId xmlns:a16="http://schemas.microsoft.com/office/drawing/2014/main" xmlns="" id="{13270BA1-A77B-4523-8D92-41998FBE0C2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6505303" cy="43368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4DD9C5C0-B9BF-4910-8B08-F84399F71FC7}"/>
              </a:ext>
            </a:extLst>
          </p:cNvPr>
          <p:cNvSpPr txBox="1"/>
          <p:nvPr/>
        </p:nvSpPr>
        <p:spPr>
          <a:xfrm>
            <a:off x="6640363" y="890650"/>
            <a:ext cx="2489912" cy="1569660"/>
          </a:xfrm>
          <a:prstGeom prst="rect">
            <a:avLst/>
          </a:prstGeom>
          <a:noFill/>
        </p:spPr>
        <p:txBody>
          <a:bodyPr wrap="none" rtlCol="0">
            <a:spAutoFit/>
          </a:bodyPr>
          <a:lstStyle/>
          <a:p>
            <a:r>
              <a:rPr lang="en-US" sz="2400" b="1" dirty="0"/>
              <a:t>Or like this?</a:t>
            </a:r>
          </a:p>
          <a:p>
            <a:r>
              <a:rPr lang="en-US" sz="2400" b="1" dirty="0"/>
              <a:t> A slow hesitant </a:t>
            </a:r>
          </a:p>
          <a:p>
            <a:r>
              <a:rPr lang="en-US" sz="2400" b="1" dirty="0"/>
              <a:t>economic &amp; social</a:t>
            </a:r>
          </a:p>
          <a:p>
            <a:r>
              <a:rPr lang="en-US" sz="2400" b="1" dirty="0"/>
              <a:t> recovery.</a:t>
            </a:r>
            <a:endParaRPr lang="en-AU" sz="2400" b="1" dirty="0"/>
          </a:p>
        </p:txBody>
      </p:sp>
      <p:pic>
        <p:nvPicPr>
          <p:cNvPr id="14340" name="Picture 4" descr="Qantas and Virgin Australia's domestic flights could be kept ...">
            <a:extLst>
              <a:ext uri="{FF2B5EF4-FFF2-40B4-BE49-F238E27FC236}">
                <a16:creationId xmlns:a16="http://schemas.microsoft.com/office/drawing/2014/main" xmlns="" id="{83E4D0FE-3F47-4C7B-AF77-2EEE03064B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8859" y="3766310"/>
            <a:ext cx="5231131" cy="3081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624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C8C41D-A14D-4484-B45E-EF8A5CF9D2CE}"/>
              </a:ext>
            </a:extLst>
          </p:cNvPr>
          <p:cNvSpPr>
            <a:spLocks noGrp="1"/>
          </p:cNvSpPr>
          <p:nvPr>
            <p:ph type="title"/>
          </p:nvPr>
        </p:nvSpPr>
        <p:spPr/>
        <p:txBody>
          <a:bodyPr/>
          <a:lstStyle/>
          <a:p>
            <a:pPr algn="ctr"/>
            <a:r>
              <a:rPr lang="en-US" b="1" dirty="0">
                <a:latin typeface="+mn-lt"/>
              </a:rPr>
              <a:t>What sources of recovery guidance exist? </a:t>
            </a:r>
            <a:endParaRPr lang="en-AU" b="1" dirty="0">
              <a:latin typeface="+mn-lt"/>
            </a:endParaRPr>
          </a:p>
        </p:txBody>
      </p:sp>
      <p:sp>
        <p:nvSpPr>
          <p:cNvPr id="3" name="Content Placeholder 2">
            <a:extLst>
              <a:ext uri="{FF2B5EF4-FFF2-40B4-BE49-F238E27FC236}">
                <a16:creationId xmlns:a16="http://schemas.microsoft.com/office/drawing/2014/main" xmlns="" id="{8EE6F06A-C620-4394-98A2-447970C41808}"/>
              </a:ext>
            </a:extLst>
          </p:cNvPr>
          <p:cNvSpPr>
            <a:spLocks noGrp="1"/>
          </p:cNvSpPr>
          <p:nvPr>
            <p:ph idx="1"/>
          </p:nvPr>
        </p:nvSpPr>
        <p:spPr/>
        <p:txBody>
          <a:bodyPr>
            <a:normAutofit fontScale="62500" lnSpcReduction="20000"/>
          </a:bodyPr>
          <a:lstStyle/>
          <a:p>
            <a:r>
              <a:rPr lang="en-AU" dirty="0"/>
              <a:t>We need to remember that we are also recovering from the fires and considerable ecological damage;</a:t>
            </a:r>
          </a:p>
          <a:p>
            <a:r>
              <a:rPr lang="en-AU" dirty="0"/>
              <a:t>There is massive economic disruption, and distortion in that govt is subsidising and supporting people and sectors on an almost unimaginable scale.  Some sectors are busier than ever, while others have almost ceased to function. </a:t>
            </a:r>
          </a:p>
          <a:p>
            <a:r>
              <a:rPr lang="en-AU" dirty="0"/>
              <a:t>To seek possible ways forward, govts are looking at past recessions and stimulus packages. The “Group of Eight” Australian Universities yesterday released a report setting out two pathways for economic recovery: elimination of the virus vs gradual adaptation </a:t>
            </a:r>
            <a:r>
              <a:rPr lang="en-AU" dirty="0">
                <a:hlinkClick r:id="rId3"/>
              </a:rPr>
              <a:t>https://go8.edu.au/research/roadmap-to-recovery</a:t>
            </a:r>
            <a:endParaRPr lang="en-AU" dirty="0"/>
          </a:p>
          <a:p>
            <a:r>
              <a:rPr lang="en-AU" dirty="0"/>
              <a:t>There are also partial analogues:  industrial action, infrastructure failure, fuel etc shortages, epidemics (flu), economic collapses from terrorism, communities isolated for long periods by floods etc.</a:t>
            </a:r>
          </a:p>
          <a:p>
            <a:r>
              <a:rPr lang="en-AU" dirty="0"/>
              <a:t>Researchers could examine such events for their potentially relevant lessons.  </a:t>
            </a:r>
          </a:p>
          <a:p>
            <a:r>
              <a:rPr lang="en-AU" dirty="0"/>
              <a:t>One theme of much disaster recovery research and advocacy is that the opportunity to improve should be taken by </a:t>
            </a:r>
            <a:r>
              <a:rPr lang="en-AU" b="1" dirty="0"/>
              <a:t>avoiding a return to “normal”, what was there before</a:t>
            </a:r>
            <a:r>
              <a:rPr lang="en-AU" dirty="0"/>
              <a:t>. However, it seems that most want to get back to before, but I suspect that this won’t be possible.</a:t>
            </a:r>
          </a:p>
        </p:txBody>
      </p:sp>
    </p:spTree>
    <p:extLst>
      <p:ext uri="{BB962C8B-B14F-4D97-AF65-F5344CB8AC3E}">
        <p14:creationId xmlns:p14="http://schemas.microsoft.com/office/powerpoint/2010/main" val="1813471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EBD2E0-B1CB-4330-9E83-5302320FBB1A}"/>
              </a:ext>
            </a:extLst>
          </p:cNvPr>
          <p:cNvSpPr>
            <a:spLocks noGrp="1"/>
          </p:cNvSpPr>
          <p:nvPr>
            <p:ph type="title"/>
          </p:nvPr>
        </p:nvSpPr>
        <p:spPr>
          <a:xfrm>
            <a:off x="628650" y="-126815"/>
            <a:ext cx="7886700" cy="1325563"/>
          </a:xfrm>
        </p:spPr>
        <p:txBody>
          <a:bodyPr/>
          <a:lstStyle/>
          <a:p>
            <a:pPr algn="ctr"/>
            <a:r>
              <a:rPr lang="en-US" b="1" dirty="0">
                <a:latin typeface="+mn-lt"/>
              </a:rPr>
              <a:t>To conclude </a:t>
            </a:r>
            <a:endParaRPr lang="en-AU" b="1" dirty="0">
              <a:latin typeface="+mn-lt"/>
            </a:endParaRPr>
          </a:p>
        </p:txBody>
      </p:sp>
      <p:sp>
        <p:nvSpPr>
          <p:cNvPr id="3" name="Content Placeholder 2">
            <a:extLst>
              <a:ext uri="{FF2B5EF4-FFF2-40B4-BE49-F238E27FC236}">
                <a16:creationId xmlns:a16="http://schemas.microsoft.com/office/drawing/2014/main" xmlns="" id="{A3AE4D3E-B70A-4554-8CEB-6890EB764D7F}"/>
              </a:ext>
            </a:extLst>
          </p:cNvPr>
          <p:cNvSpPr>
            <a:spLocks noGrp="1"/>
          </p:cNvSpPr>
          <p:nvPr>
            <p:ph idx="1"/>
          </p:nvPr>
        </p:nvSpPr>
        <p:spPr>
          <a:xfrm>
            <a:off x="628650" y="1319784"/>
            <a:ext cx="7886700" cy="5223520"/>
          </a:xfrm>
        </p:spPr>
        <p:txBody>
          <a:bodyPr>
            <a:normAutofit fontScale="62500" lnSpcReduction="20000"/>
          </a:bodyPr>
          <a:lstStyle/>
          <a:p>
            <a:r>
              <a:rPr lang="en-US" dirty="0"/>
              <a:t>So far, we have been very fortunate.  Timing and luck have played a part with Australia’s Covid-19 experience;</a:t>
            </a:r>
          </a:p>
          <a:p>
            <a:r>
              <a:rPr lang="en-US" dirty="0"/>
              <a:t>Our political leaders have (mostly) performed, and defied a low level of trust;</a:t>
            </a:r>
          </a:p>
          <a:p>
            <a:r>
              <a:rPr lang="en-US" dirty="0"/>
              <a:t>There are issues about a national consensus approach which slowed down some state level responses, but the outcomes have been good. </a:t>
            </a:r>
          </a:p>
          <a:p>
            <a:r>
              <a:rPr lang="en-US" dirty="0"/>
              <a:t>Risk communication for the virus has been confusing, despite guides &amp; experience on how to do it – but the general message got through. Overseas circumstances helped;  </a:t>
            </a:r>
          </a:p>
          <a:p>
            <a:r>
              <a:rPr lang="en-US" dirty="0"/>
              <a:t>Most people prepared for and adapted to quarantine and lockdowns;</a:t>
            </a:r>
          </a:p>
          <a:p>
            <a:r>
              <a:rPr lang="en-US" dirty="0"/>
              <a:t>There are pandemic plans, but it was a case of learning and adapting on the job in a context of massive uncertainty – in some contrast to fires;</a:t>
            </a:r>
          </a:p>
          <a:p>
            <a:r>
              <a:rPr lang="en-US" dirty="0"/>
              <a:t>This flexible, adaptive approach has worked well (although it is by no means perfect), and it can be argued is a key measure of national  resilience; </a:t>
            </a:r>
          </a:p>
          <a:p>
            <a:r>
              <a:rPr lang="en-US" dirty="0"/>
              <a:t>We are recovering from both the fires and the virus – and there is a tendency to forget about the impacts of the fires;</a:t>
            </a:r>
          </a:p>
          <a:p>
            <a:r>
              <a:rPr lang="en-US" dirty="0"/>
              <a:t>Recovery should be future focused – there are partial analogues but they are local or national not global. Given the large uncertainty, the way forward will need to be adaptive and ready to change direction. </a:t>
            </a:r>
          </a:p>
          <a:p>
            <a:endParaRPr lang="en-AU" dirty="0"/>
          </a:p>
        </p:txBody>
      </p:sp>
    </p:spTree>
    <p:extLst>
      <p:ext uri="{BB962C8B-B14F-4D97-AF65-F5344CB8AC3E}">
        <p14:creationId xmlns:p14="http://schemas.microsoft.com/office/powerpoint/2010/main" val="2129992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A man wearing a mask under his chin walks past cardboard signs with slogans like 'Thank you NHS' and 'Stay safe' on them.">
            <a:extLst>
              <a:ext uri="{FF2B5EF4-FFF2-40B4-BE49-F238E27FC236}">
                <a16:creationId xmlns:a16="http://schemas.microsoft.com/office/drawing/2014/main" xmlns="" id="{86107142-B8E7-491C-9502-F00C01EDEB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46" y="1094369"/>
            <a:ext cx="9056098" cy="60409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3F9BF15F-05DA-4230-99E9-870CCCCFE328}"/>
              </a:ext>
            </a:extLst>
          </p:cNvPr>
          <p:cNvSpPr txBox="1"/>
          <p:nvPr/>
        </p:nvSpPr>
        <p:spPr>
          <a:xfrm>
            <a:off x="603742" y="110126"/>
            <a:ext cx="7809189" cy="923330"/>
          </a:xfrm>
          <a:prstGeom prst="rect">
            <a:avLst/>
          </a:prstGeom>
          <a:noFill/>
        </p:spPr>
        <p:txBody>
          <a:bodyPr wrap="none" rtlCol="0">
            <a:spAutoFit/>
          </a:bodyPr>
          <a:lstStyle/>
          <a:p>
            <a:r>
              <a:rPr lang="en-US" b="1" dirty="0"/>
              <a:t>Compared with the world, Australia has generally kept Covid-19 out of hospitals</a:t>
            </a:r>
          </a:p>
          <a:p>
            <a:pPr algn="ctr"/>
            <a:r>
              <a:rPr lang="en-US" dirty="0"/>
              <a:t>On April 29, Australia had 6746 confirmed cases of Covid-19 and 89 deaths.</a:t>
            </a:r>
          </a:p>
          <a:p>
            <a:pPr algn="ctr"/>
            <a:r>
              <a:rPr lang="en-US" dirty="0"/>
              <a:t>However, some 1.6 million have lost their incomes. </a:t>
            </a:r>
            <a:endParaRPr lang="en-AU" dirty="0"/>
          </a:p>
        </p:txBody>
      </p:sp>
    </p:spTree>
    <p:extLst>
      <p:ext uri="{BB962C8B-B14F-4D97-AF65-F5344CB8AC3E}">
        <p14:creationId xmlns:p14="http://schemas.microsoft.com/office/powerpoint/2010/main" val="4284625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xmlns="" id="{935BA0C7-0824-4E30-82B8-BD36DD755B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584" y="0"/>
            <a:ext cx="7540831" cy="75408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97295" y="5389120"/>
            <a:ext cx="1031036" cy="369332"/>
          </a:xfrm>
          <a:prstGeom prst="rect">
            <a:avLst/>
          </a:prstGeom>
          <a:solidFill>
            <a:srgbClr val="002060"/>
          </a:solidFill>
        </p:spPr>
        <p:txBody>
          <a:bodyPr wrap="square" rtlCol="0">
            <a:spAutoFit/>
          </a:bodyPr>
          <a:lstStyle/>
          <a:p>
            <a:endParaRPr lang="en-US" dirty="0"/>
          </a:p>
        </p:txBody>
      </p:sp>
    </p:spTree>
    <p:extLst>
      <p:ext uri="{BB962C8B-B14F-4D97-AF65-F5344CB8AC3E}">
        <p14:creationId xmlns:p14="http://schemas.microsoft.com/office/powerpoint/2010/main" val="4729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south coast bushfires">
            <a:extLst>
              <a:ext uri="{FF2B5EF4-FFF2-40B4-BE49-F238E27FC236}">
                <a16:creationId xmlns:a16="http://schemas.microsoft.com/office/drawing/2014/main" xmlns="" id="{A0DA645B-7FF4-4741-B87F-FD76A519FB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7" y="18643"/>
            <a:ext cx="5009130" cy="282457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people on the beach Bushfires">
            <a:extLst>
              <a:ext uri="{FF2B5EF4-FFF2-40B4-BE49-F238E27FC236}">
                <a16:creationId xmlns:a16="http://schemas.microsoft.com/office/drawing/2014/main" xmlns="" id="{5AD8FF17-32B7-4339-8933-4B302114DB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843213"/>
            <a:ext cx="9144000" cy="515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187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smoke haze sydney">
            <a:extLst>
              <a:ext uri="{FF2B5EF4-FFF2-40B4-BE49-F238E27FC236}">
                <a16:creationId xmlns:a16="http://schemas.microsoft.com/office/drawing/2014/main" xmlns="" id="{63BEDDC1-FCBD-49CF-BA24-4D58CB1D8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454" y="-520322"/>
            <a:ext cx="6838545" cy="51223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moke haze sydney">
            <a:extLst>
              <a:ext uri="{FF2B5EF4-FFF2-40B4-BE49-F238E27FC236}">
                <a16:creationId xmlns:a16="http://schemas.microsoft.com/office/drawing/2014/main" xmlns="" id="{1B7A8700-5F8C-461E-8B48-7B8C45E056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 y="4258663"/>
            <a:ext cx="3996727" cy="2657701"/>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xmlns="" id="{95F4B385-D373-4C3E-BFF3-30D9C9B801FE}"/>
              </a:ext>
            </a:extLst>
          </p:cNvPr>
          <p:cNvSpPr>
            <a:spLocks noGrp="1"/>
          </p:cNvSpPr>
          <p:nvPr>
            <p:ph type="ftr" sz="quarter" idx="11"/>
          </p:nvPr>
        </p:nvSpPr>
        <p:spPr/>
        <p:txBody>
          <a:bodyPr/>
          <a:lstStyle/>
          <a:p>
            <a:endParaRPr lang="en-AU" dirty="0"/>
          </a:p>
        </p:txBody>
      </p:sp>
    </p:spTree>
    <p:extLst>
      <p:ext uri="{BB962C8B-B14F-4D97-AF65-F5344CB8AC3E}">
        <p14:creationId xmlns:p14="http://schemas.microsoft.com/office/powerpoint/2010/main" val="2454481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5CBFAAF-3F2C-4432-BA0D-0793012B060F}"/>
              </a:ext>
            </a:extLst>
          </p:cNvPr>
          <p:cNvSpPr/>
          <p:nvPr/>
        </p:nvSpPr>
        <p:spPr>
          <a:xfrm>
            <a:off x="360413" y="3241972"/>
            <a:ext cx="4981699" cy="2308324"/>
          </a:xfrm>
          <a:prstGeom prst="rect">
            <a:avLst/>
          </a:prstGeom>
        </p:spPr>
        <p:txBody>
          <a:bodyPr wrap="square">
            <a:spAutoFit/>
          </a:bodyPr>
          <a:lstStyle/>
          <a:p>
            <a:pPr fontAlgn="base"/>
            <a:r>
              <a:rPr lang="en-US" i="1" dirty="0">
                <a:solidFill>
                  <a:srgbClr val="121212"/>
                </a:solidFill>
                <a:latin typeface="nyt-cheltenham"/>
              </a:rPr>
              <a:t>New York Times – 6/1/2020</a:t>
            </a:r>
          </a:p>
          <a:p>
            <a:pPr fontAlgn="base"/>
            <a:r>
              <a:rPr lang="en-US" b="1" dirty="0">
                <a:solidFill>
                  <a:srgbClr val="121212"/>
                </a:solidFill>
                <a:latin typeface="nyt-cheltenham"/>
              </a:rPr>
              <a:t>What You Need to Know About Traveling to Australia During This Fire Season</a:t>
            </a:r>
          </a:p>
          <a:p>
            <a:pPr fontAlgn="base"/>
            <a:r>
              <a:rPr lang="en-US" dirty="0">
                <a:solidFill>
                  <a:srgbClr val="333333"/>
                </a:solidFill>
                <a:latin typeface="nyt-cheltenham"/>
              </a:rPr>
              <a:t>A devastating fire season is creating uncertainty among travelers. Experts recommend getting travel insurance, checking on airline and hotel cancellation policies, and knowing exactly what areas are affected.</a:t>
            </a:r>
            <a:endParaRPr lang="en-US" b="0" i="0" dirty="0">
              <a:solidFill>
                <a:srgbClr val="333333"/>
              </a:solidFill>
              <a:effectLst/>
              <a:latin typeface="nyt-cheltenham"/>
            </a:endParaRPr>
          </a:p>
        </p:txBody>
      </p:sp>
      <p:sp>
        <p:nvSpPr>
          <p:cNvPr id="3" name="Rectangle 2">
            <a:extLst>
              <a:ext uri="{FF2B5EF4-FFF2-40B4-BE49-F238E27FC236}">
                <a16:creationId xmlns:a16="http://schemas.microsoft.com/office/drawing/2014/main" xmlns="" id="{1775DE1E-D513-4232-B0EC-77E4906427E9}"/>
              </a:ext>
            </a:extLst>
          </p:cNvPr>
          <p:cNvSpPr/>
          <p:nvPr/>
        </p:nvSpPr>
        <p:spPr>
          <a:xfrm>
            <a:off x="2851263" y="5444343"/>
            <a:ext cx="4572000" cy="1200329"/>
          </a:xfrm>
          <a:prstGeom prst="rect">
            <a:avLst/>
          </a:prstGeom>
        </p:spPr>
        <p:txBody>
          <a:bodyPr>
            <a:spAutoFit/>
          </a:bodyPr>
          <a:lstStyle/>
          <a:p>
            <a:r>
              <a:rPr lang="en-US" b="1" dirty="0">
                <a:solidFill>
                  <a:srgbClr val="062050"/>
                </a:solidFill>
                <a:latin typeface="fira-sans"/>
              </a:rPr>
              <a:t>Bushfires Have Shaken Australia’s Tourism Industry From Head to Foot</a:t>
            </a:r>
            <a:r>
              <a:rPr lang="en-US" dirty="0">
                <a:solidFill>
                  <a:srgbClr val="062050"/>
                </a:solidFill>
                <a:latin typeface="fira-sans"/>
              </a:rPr>
              <a:t>.  </a:t>
            </a:r>
            <a:r>
              <a:rPr lang="en-US" i="1" dirty="0">
                <a:solidFill>
                  <a:srgbClr val="062050"/>
                </a:solidFill>
                <a:latin typeface="fira-sans"/>
              </a:rPr>
              <a:t>Australian Institute for International Affairs (AIIA) 6 Feb 2020</a:t>
            </a:r>
            <a:endParaRPr lang="en-US" b="0" i="1" dirty="0">
              <a:solidFill>
                <a:srgbClr val="062050"/>
              </a:solidFill>
              <a:effectLst/>
              <a:latin typeface="fira-sans"/>
            </a:endParaRPr>
          </a:p>
        </p:txBody>
      </p:sp>
      <p:sp>
        <p:nvSpPr>
          <p:cNvPr id="4" name="TextBox 3">
            <a:extLst>
              <a:ext uri="{FF2B5EF4-FFF2-40B4-BE49-F238E27FC236}">
                <a16:creationId xmlns:a16="http://schemas.microsoft.com/office/drawing/2014/main" xmlns="" id="{ADBB6A35-EA60-4801-96DF-A777C4D5F537}"/>
              </a:ext>
            </a:extLst>
          </p:cNvPr>
          <p:cNvSpPr txBox="1"/>
          <p:nvPr/>
        </p:nvSpPr>
        <p:spPr>
          <a:xfrm>
            <a:off x="2726270" y="1831161"/>
            <a:ext cx="6365782" cy="1200329"/>
          </a:xfrm>
          <a:prstGeom prst="rect">
            <a:avLst/>
          </a:prstGeom>
          <a:noFill/>
        </p:spPr>
        <p:txBody>
          <a:bodyPr wrap="none" rtlCol="0">
            <a:spAutoFit/>
          </a:bodyPr>
          <a:lstStyle/>
          <a:p>
            <a:r>
              <a:rPr lang="en-US" dirty="0"/>
              <a:t>Sydney's </a:t>
            </a:r>
            <a:r>
              <a:rPr lang="en-US" dirty="0">
                <a:hlinkClick r:id="rId3"/>
              </a:rPr>
              <a:t>air quality has ranked among the world's worst</a:t>
            </a:r>
            <a:r>
              <a:rPr lang="en-US" dirty="0"/>
              <a:t> </a:t>
            </a:r>
          </a:p>
          <a:p>
            <a:r>
              <a:rPr lang="en-US" dirty="0"/>
              <a:t>as a result of bushfire smoke in the past several weeks, and</a:t>
            </a:r>
          </a:p>
          <a:p>
            <a:r>
              <a:rPr lang="en-US" dirty="0"/>
              <a:t> </a:t>
            </a:r>
            <a:r>
              <a:rPr lang="en-US" dirty="0">
                <a:hlinkClick r:id="rId4"/>
              </a:rPr>
              <a:t>schools are closing and cancelling playtime and sporting activities</a:t>
            </a:r>
            <a:endParaRPr lang="en-US" dirty="0"/>
          </a:p>
          <a:p>
            <a:r>
              <a:rPr lang="en-US" dirty="0"/>
              <a:t> because of the pollution.  </a:t>
            </a:r>
            <a:r>
              <a:rPr lang="en-US" i="1" dirty="0"/>
              <a:t>SMH 6/12/2019</a:t>
            </a:r>
            <a:endParaRPr lang="en-AU" i="1" dirty="0"/>
          </a:p>
        </p:txBody>
      </p:sp>
      <p:sp>
        <p:nvSpPr>
          <p:cNvPr id="5" name="TextBox 4">
            <a:extLst>
              <a:ext uri="{FF2B5EF4-FFF2-40B4-BE49-F238E27FC236}">
                <a16:creationId xmlns:a16="http://schemas.microsoft.com/office/drawing/2014/main" xmlns="" id="{0D6B34A1-3E17-49C3-A761-968AE9D0EAF0}"/>
              </a:ext>
            </a:extLst>
          </p:cNvPr>
          <p:cNvSpPr txBox="1"/>
          <p:nvPr/>
        </p:nvSpPr>
        <p:spPr>
          <a:xfrm>
            <a:off x="165341" y="308638"/>
            <a:ext cx="25903633" cy="923330"/>
          </a:xfrm>
          <a:prstGeom prst="rect">
            <a:avLst/>
          </a:prstGeom>
          <a:noFill/>
        </p:spPr>
        <p:txBody>
          <a:bodyPr wrap="square" rtlCol="0">
            <a:spAutoFit/>
          </a:bodyPr>
          <a:lstStyle/>
          <a:p>
            <a:r>
              <a:rPr lang="en-AU" dirty="0"/>
              <a:t>Major Australian cities, including Sydney and Canberra became renown internationally </a:t>
            </a:r>
          </a:p>
          <a:p>
            <a:r>
              <a:rPr lang="en-AU" dirty="0"/>
              <a:t>for having the world’s worst air quality.  </a:t>
            </a:r>
            <a:r>
              <a:rPr lang="en-AU" b="1" dirty="0"/>
              <a:t>The fires and smoke had very severe economic</a:t>
            </a:r>
          </a:p>
          <a:p>
            <a:r>
              <a:rPr lang="en-AU" b="1" dirty="0"/>
              <a:t> impacts on the national tourism sector</a:t>
            </a:r>
            <a:r>
              <a:rPr lang="en-AU" dirty="0"/>
              <a:t> significantly reducing inbound international tourism. </a:t>
            </a:r>
          </a:p>
        </p:txBody>
      </p:sp>
    </p:spTree>
    <p:extLst>
      <p:ext uri="{BB962C8B-B14F-4D97-AF65-F5344CB8AC3E}">
        <p14:creationId xmlns:p14="http://schemas.microsoft.com/office/powerpoint/2010/main" val="3633726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15000"/>
                <a:lumOff val="85000"/>
                <a:alpha val="49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E32F28-052C-4C6C-AE80-00634F2F6B0A}"/>
              </a:ext>
            </a:extLst>
          </p:cNvPr>
          <p:cNvSpPr>
            <a:spLocks noGrp="1"/>
          </p:cNvSpPr>
          <p:nvPr>
            <p:ph type="title"/>
          </p:nvPr>
        </p:nvSpPr>
        <p:spPr>
          <a:xfrm>
            <a:off x="628650" y="-307021"/>
            <a:ext cx="7886700" cy="1325563"/>
          </a:xfrm>
        </p:spPr>
        <p:txBody>
          <a:bodyPr/>
          <a:lstStyle/>
          <a:p>
            <a:r>
              <a:rPr lang="en-US" b="1" dirty="0"/>
              <a:t>Time line: fires, Covid-19, borders</a:t>
            </a:r>
            <a:endParaRPr lang="en-AU" b="1" dirty="0"/>
          </a:p>
        </p:txBody>
      </p:sp>
      <p:sp>
        <p:nvSpPr>
          <p:cNvPr id="3" name="Content Placeholder 2">
            <a:extLst>
              <a:ext uri="{FF2B5EF4-FFF2-40B4-BE49-F238E27FC236}">
                <a16:creationId xmlns:a16="http://schemas.microsoft.com/office/drawing/2014/main" xmlns="" id="{E400E572-BF09-4EAC-82E7-E39A41822E1A}"/>
              </a:ext>
            </a:extLst>
          </p:cNvPr>
          <p:cNvSpPr>
            <a:spLocks noGrp="1"/>
          </p:cNvSpPr>
          <p:nvPr>
            <p:ph idx="1"/>
          </p:nvPr>
        </p:nvSpPr>
        <p:spPr>
          <a:xfrm>
            <a:off x="783030" y="710530"/>
            <a:ext cx="7886700" cy="4351338"/>
          </a:xfrm>
        </p:spPr>
        <p:txBody>
          <a:bodyPr>
            <a:normAutofit fontScale="25000" lnSpcReduction="20000"/>
          </a:bodyPr>
          <a:lstStyle/>
          <a:p>
            <a:r>
              <a:rPr lang="en-US" sz="6400" dirty="0"/>
              <a:t>Sept 2019 - First fire of the season - NSW;</a:t>
            </a:r>
          </a:p>
          <a:p>
            <a:r>
              <a:rPr lang="en-US" sz="6400" dirty="0"/>
              <a:t>Christmas/New Year – many cancellations; </a:t>
            </a:r>
          </a:p>
          <a:p>
            <a:r>
              <a:rPr lang="en-US" sz="6400" dirty="0"/>
              <a:t>Dec 2019 - Jan 2020 – severe extensive fires and smoke pollution; </a:t>
            </a:r>
          </a:p>
          <a:p>
            <a:r>
              <a:rPr lang="en-US" sz="6400" b="1" dirty="0"/>
              <a:t>31 Dec – China reports issue in Wuhan; Taiwan starts checking arrivals from Wuhan; </a:t>
            </a:r>
            <a:endParaRPr lang="en-AU" sz="6400" b="1" dirty="0"/>
          </a:p>
          <a:p>
            <a:r>
              <a:rPr lang="en-US" sz="6600" dirty="0"/>
              <a:t>4 Jan – WHO reported a cluster of pneumonia cases in  Wuhan</a:t>
            </a:r>
          </a:p>
          <a:p>
            <a:r>
              <a:rPr lang="en-US" sz="6600" dirty="0"/>
              <a:t>12 Jan – genome made available</a:t>
            </a:r>
          </a:p>
          <a:p>
            <a:r>
              <a:rPr lang="en-US" sz="6400" dirty="0"/>
              <a:t>23 January 2020 - China closes off</a:t>
            </a:r>
            <a:r>
              <a:rPr lang="en-AU" sz="6400" dirty="0"/>
              <a:t> Wuhan and Hubei province;  </a:t>
            </a:r>
          </a:p>
          <a:p>
            <a:r>
              <a:rPr lang="en-US" sz="6400" dirty="0"/>
              <a:t>Jan 27 - </a:t>
            </a:r>
            <a:r>
              <a:rPr lang="en-US" sz="6400" dirty="0" err="1"/>
              <a:t>Orroral</a:t>
            </a:r>
            <a:r>
              <a:rPr lang="en-US" sz="6400" dirty="0"/>
              <a:t> Valley fire:  “the most serious threat to Canberra since the 2003 fires”</a:t>
            </a:r>
            <a:endParaRPr lang="en-AU" sz="6400" dirty="0"/>
          </a:p>
          <a:p>
            <a:r>
              <a:rPr lang="en-AU" sz="6400" dirty="0"/>
              <a:t>31 January - WHO declared a global health emergency;  </a:t>
            </a:r>
          </a:p>
          <a:p>
            <a:r>
              <a:rPr lang="en-AU" sz="6400" b="1" dirty="0"/>
              <a:t>1 February - foreign arrivals from China not allowed entry; all arrivals from China to quarantine for 14 days; all travel to China stopped; </a:t>
            </a:r>
          </a:p>
          <a:p>
            <a:r>
              <a:rPr lang="en-AU" sz="6400" dirty="0"/>
              <a:t>22 Feb – first deaths in Italy;  </a:t>
            </a:r>
            <a:r>
              <a:rPr lang="en-AU" sz="6400" b="1" dirty="0"/>
              <a:t>13 Feb - all NSW bushfires “contained”; </a:t>
            </a:r>
          </a:p>
          <a:p>
            <a:r>
              <a:rPr lang="en-AU" sz="6400" dirty="0"/>
              <a:t>27 February - Australian Health Sector Emergency Response Plan for Novel Coronavirus; </a:t>
            </a:r>
          </a:p>
          <a:p>
            <a:r>
              <a:rPr lang="en-US" sz="6400" b="1" dirty="0"/>
              <a:t>Start of university academic year – few foreign students. (~30% from China) </a:t>
            </a:r>
          </a:p>
          <a:p>
            <a:r>
              <a:rPr lang="en-US" sz="6400" dirty="0"/>
              <a:t>9 March – all of Italy under quarantine</a:t>
            </a:r>
          </a:p>
          <a:p>
            <a:r>
              <a:rPr lang="en-US" sz="6400" dirty="0"/>
              <a:t>12 March </a:t>
            </a:r>
            <a:r>
              <a:rPr lang="en-AU" sz="6400" dirty="0"/>
              <a:t>$17.6 billion stimulus package </a:t>
            </a:r>
          </a:p>
          <a:p>
            <a:r>
              <a:rPr lang="en-US" sz="6400" dirty="0"/>
              <a:t>13 March – creation of National Cabinet</a:t>
            </a:r>
          </a:p>
          <a:p>
            <a:r>
              <a:rPr lang="en-US" sz="6400" dirty="0"/>
              <a:t>19 March – Ruby Princess – 2700 passengers disembarked - other cruise ships </a:t>
            </a:r>
          </a:p>
          <a:p>
            <a:r>
              <a:rPr lang="en-US" sz="6400" dirty="0"/>
              <a:t>20 March – borders closed to incoming </a:t>
            </a:r>
            <a:r>
              <a:rPr lang="en-US" sz="6400" dirty="0" err="1"/>
              <a:t>travellers</a:t>
            </a:r>
            <a:endParaRPr lang="en-US" sz="6400" dirty="0"/>
          </a:p>
          <a:p>
            <a:r>
              <a:rPr lang="en-US" sz="6400" b="1" dirty="0"/>
              <a:t>23 March – lockdown in Australia</a:t>
            </a:r>
          </a:p>
          <a:p>
            <a:r>
              <a:rPr lang="en-US" sz="6400" dirty="0"/>
              <a:t>25 March – borders closed </a:t>
            </a:r>
          </a:p>
          <a:p>
            <a:endParaRPr lang="en-AU" dirty="0"/>
          </a:p>
        </p:txBody>
      </p:sp>
    </p:spTree>
    <p:extLst>
      <p:ext uri="{BB962C8B-B14F-4D97-AF65-F5344CB8AC3E}">
        <p14:creationId xmlns:p14="http://schemas.microsoft.com/office/powerpoint/2010/main" val="1754723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02C0AF-5CF8-4713-A952-A076ECBDC99C}"/>
              </a:ext>
            </a:extLst>
          </p:cNvPr>
          <p:cNvSpPr>
            <a:spLocks noGrp="1"/>
          </p:cNvSpPr>
          <p:nvPr>
            <p:ph type="title"/>
          </p:nvPr>
        </p:nvSpPr>
        <p:spPr/>
        <p:txBody>
          <a:bodyPr>
            <a:normAutofit/>
          </a:bodyPr>
          <a:lstStyle/>
          <a:p>
            <a:pPr algn="ctr"/>
            <a:r>
              <a:rPr lang="en-US" dirty="0">
                <a:latin typeface="+mn-lt"/>
              </a:rPr>
              <a:t>Timing</a:t>
            </a:r>
            <a:endParaRPr lang="en-AU" dirty="0">
              <a:latin typeface="+mn-lt"/>
            </a:endParaRPr>
          </a:p>
        </p:txBody>
      </p:sp>
      <p:sp>
        <p:nvSpPr>
          <p:cNvPr id="3" name="Content Placeholder 2">
            <a:extLst>
              <a:ext uri="{FF2B5EF4-FFF2-40B4-BE49-F238E27FC236}">
                <a16:creationId xmlns:a16="http://schemas.microsoft.com/office/drawing/2014/main" xmlns="" id="{BAE695FB-B6AE-467A-83D6-89EC788A8AF3}"/>
              </a:ext>
            </a:extLst>
          </p:cNvPr>
          <p:cNvSpPr>
            <a:spLocks noGrp="1"/>
          </p:cNvSpPr>
          <p:nvPr>
            <p:ph idx="1"/>
          </p:nvPr>
        </p:nvSpPr>
        <p:spPr/>
        <p:txBody>
          <a:bodyPr>
            <a:normAutofit fontScale="85000" lnSpcReduction="20000"/>
          </a:bodyPr>
          <a:lstStyle/>
          <a:p>
            <a:r>
              <a:rPr lang="en-AU" b="1" dirty="0"/>
              <a:t>If the virus had been a few weeks later the Australian story could have been quite different – we would have had hundreds of thousands of students from overseas (~30 from China).  Arrivals from China were not permitted from 1 February.   </a:t>
            </a:r>
          </a:p>
          <a:p>
            <a:r>
              <a:rPr lang="en-AU" b="1" dirty="0"/>
              <a:t>We know now that most of our cases have come from overseas and cruise ships, rather than from community spread</a:t>
            </a:r>
            <a:r>
              <a:rPr lang="en-AU" dirty="0"/>
              <a:t>.  </a:t>
            </a:r>
          </a:p>
          <a:p>
            <a:r>
              <a:rPr lang="en-AU" dirty="0"/>
              <a:t>The fires and smoke kept many international tourists away – including from China, also reducing the transmission of the virus. </a:t>
            </a:r>
          </a:p>
          <a:p>
            <a:r>
              <a:rPr lang="en-AU" dirty="0"/>
              <a:t>Some observers have stated that our rapid response has been key to success so far.  The time line shows that we were not especially rapid.  There was concern about the economic impacts of any lockdown.  </a:t>
            </a:r>
          </a:p>
          <a:p>
            <a:endParaRPr lang="en-AU" dirty="0"/>
          </a:p>
          <a:p>
            <a:endParaRPr lang="en-AU" dirty="0"/>
          </a:p>
        </p:txBody>
      </p:sp>
    </p:spTree>
    <p:extLst>
      <p:ext uri="{BB962C8B-B14F-4D97-AF65-F5344CB8AC3E}">
        <p14:creationId xmlns:p14="http://schemas.microsoft.com/office/powerpoint/2010/main" val="19050145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6319</TotalTime>
  <Words>2640</Words>
  <Application>Microsoft Office PowerPoint</Application>
  <PresentationFormat>On-screen Show (4:3)</PresentationFormat>
  <Paragraphs>280</Paragraphs>
  <Slides>29</Slides>
  <Notes>24</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Emergency management in Australia:  bushfires and Covid-19  (edited version with added material)</vt:lpstr>
      <vt:lpstr>Today</vt:lpstr>
      <vt:lpstr>PowerPoint Presentation</vt:lpstr>
      <vt:lpstr>PowerPoint Presentation</vt:lpstr>
      <vt:lpstr>PowerPoint Presentation</vt:lpstr>
      <vt:lpstr>PowerPoint Presentation</vt:lpstr>
      <vt:lpstr>PowerPoint Presentation</vt:lpstr>
      <vt:lpstr>Time line: fires, Covid-19, borders</vt:lpstr>
      <vt:lpstr>Timing</vt:lpstr>
      <vt:lpstr>PowerPoint Presentation</vt:lpstr>
      <vt:lpstr>Trusted in Australia  – before coronavirus </vt:lpstr>
      <vt:lpstr>PowerPoint Presentation</vt:lpstr>
      <vt:lpstr>PowerPoint Presentation</vt:lpstr>
      <vt:lpstr>PowerPoint Presentation</vt:lpstr>
      <vt:lpstr>PowerPoint Presentation</vt:lpstr>
      <vt:lpstr>PowerPoint Presentation</vt:lpstr>
      <vt:lpstr>PowerPoint Presentation</vt:lpstr>
      <vt:lpstr>Preparing for quarantine: Panic buying vs good practice</vt:lpstr>
      <vt:lpstr>PowerPoint Presentation</vt:lpstr>
      <vt:lpstr>PowerPoint Presentation</vt:lpstr>
      <vt:lpstr>Planning &amp; preparation includes capacity expansion</vt:lpstr>
      <vt:lpstr>PowerPoint Presentation</vt:lpstr>
      <vt:lpstr>PowerPoint Presentation</vt:lpstr>
      <vt:lpstr>PowerPoint Presentation</vt:lpstr>
      <vt:lpstr>Plans or Flexibility &amp; adaptability?</vt:lpstr>
      <vt:lpstr>PowerPoint Presentation</vt:lpstr>
      <vt:lpstr>PowerPoint Presentation</vt:lpstr>
      <vt:lpstr>What sources of recovery guidance exist? </vt:lpstr>
      <vt:lpstr>To conclude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Handmer</dc:creator>
  <cp:lastModifiedBy>Ania</cp:lastModifiedBy>
  <cp:revision>159</cp:revision>
  <dcterms:created xsi:type="dcterms:W3CDTF">2020-04-27T08:15:50Z</dcterms:created>
  <dcterms:modified xsi:type="dcterms:W3CDTF">2020-05-04T02:15:52Z</dcterms:modified>
</cp:coreProperties>
</file>